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7"/>
  </p:notesMasterIdLst>
  <p:sldIdLst>
    <p:sldId id="256" r:id="rId5"/>
    <p:sldId id="275" r:id="rId6"/>
    <p:sldId id="289" r:id="rId7"/>
    <p:sldId id="260" r:id="rId8"/>
    <p:sldId id="270" r:id="rId9"/>
    <p:sldId id="262" r:id="rId10"/>
    <p:sldId id="268" r:id="rId11"/>
    <p:sldId id="311" r:id="rId12"/>
    <p:sldId id="261" r:id="rId13"/>
    <p:sldId id="281" r:id="rId14"/>
    <p:sldId id="263" r:id="rId15"/>
    <p:sldId id="312" r:id="rId16"/>
    <p:sldId id="301" r:id="rId17"/>
    <p:sldId id="316" r:id="rId18"/>
    <p:sldId id="322" r:id="rId19"/>
    <p:sldId id="318" r:id="rId20"/>
    <p:sldId id="320" r:id="rId21"/>
    <p:sldId id="321" r:id="rId22"/>
    <p:sldId id="313" r:id="rId23"/>
    <p:sldId id="288" r:id="rId24"/>
    <p:sldId id="293" r:id="rId25"/>
    <p:sldId id="302"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jrBlJKtDP9BBt2uXau0oEQbffY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023915-77C7-2787-DC02-BF2B9253F5BF}" name="Scott Gamble" initials="SG" userId="S::Sgamble@drumheller.ca::bddc4e55-3154-4f3c-b232-e19abd1e59f8" providerId="AD"/>
  <p188:author id="{FEECEE9E-8C57-4B89-01DC-6FD44C189934}" name="Kristine Bellingham" initials="KB" userId="S::kristine.bellingham_albertahealthservices.ca#ext#@dinosaurvalley.onmicrosoft.com::571b6a91-b1ea-4c2e-9f20-1568a6ccff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AA1"/>
    <a:srgbClr val="8A3293"/>
    <a:srgbClr val="242C6A"/>
    <a:srgbClr val="FAC714"/>
    <a:srgbClr val="202B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A89D1-AB1E-4ABB-94CF-A4AD14B24C0C}" v="8" dt="2023-04-03T21:10:04.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35" autoAdjust="0"/>
    <p:restoredTop sz="67436" autoAdjust="0"/>
  </p:normalViewPr>
  <p:slideViewPr>
    <p:cSldViewPr snapToGrid="0">
      <p:cViewPr varScale="1">
        <p:scale>
          <a:sx n="74" d="100"/>
          <a:sy n="74" d="100"/>
        </p:scale>
        <p:origin x="17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46"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sz="2000">
                <a:latin typeface="Calibri" panose="020F0502020204030204" pitchFamily="34" charset="0"/>
                <a:ea typeface="Calibri" panose="020F0502020204030204" pitchFamily="34" charset="0"/>
                <a:cs typeface="Calibri" panose="020F0502020204030204" pitchFamily="34" charset="0"/>
              </a:rPr>
              <a:t>What benefit</a:t>
            </a:r>
            <a:r>
              <a:rPr lang="en-US" sz="2000" baseline="0">
                <a:latin typeface="Calibri" panose="020F0502020204030204" pitchFamily="34" charset="0"/>
                <a:ea typeface="Calibri" panose="020F0502020204030204" pitchFamily="34" charset="0"/>
                <a:cs typeface="Calibri" panose="020F0502020204030204" pitchFamily="34" charset="0"/>
              </a:rPr>
              <a:t> have you found from being a Living Wage Employer?</a:t>
            </a:r>
            <a:endParaRPr lang="en-US" sz="200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13147222222222199"/>
          <c:y val="2.926828786003269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1EAAA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Good publicity for the organisation</c:v>
                </c:pt>
                <c:pt idx="1">
                  <c:v>Increased staff morale</c:v>
                </c:pt>
                <c:pt idx="2">
                  <c:v>It has helped us live our values</c:v>
                </c:pt>
                <c:pt idx="3">
                  <c:v>It has helped with recruiting staff</c:v>
                </c:pt>
                <c:pt idx="4">
                  <c:v>It has helped lower staff turnover</c:v>
                </c:pt>
                <c:pt idx="5">
                  <c:v>Increased productivity</c:v>
                </c:pt>
                <c:pt idx="6">
                  <c:v>Other </c:v>
                </c:pt>
                <c:pt idx="7">
                  <c:v>There has been no benefit</c:v>
                </c:pt>
              </c:strCache>
            </c:strRef>
          </c:cat>
          <c:val>
            <c:numRef>
              <c:f>Sheet1!$B$2:$B$9</c:f>
              <c:numCache>
                <c:formatCode>0.00%</c:formatCode>
                <c:ptCount val="8"/>
                <c:pt idx="0">
                  <c:v>0.66449999999999998</c:v>
                </c:pt>
                <c:pt idx="1">
                  <c:v>0.50319999999999998</c:v>
                </c:pt>
                <c:pt idx="2">
                  <c:v>0.49680000000000002</c:v>
                </c:pt>
                <c:pt idx="3">
                  <c:v>0.42580000000000001</c:v>
                </c:pt>
                <c:pt idx="4">
                  <c:v>0.33550000000000002</c:v>
                </c:pt>
                <c:pt idx="5">
                  <c:v>0.15479999999999999</c:v>
                </c:pt>
                <c:pt idx="6">
                  <c:v>0.15479999999999999</c:v>
                </c:pt>
                <c:pt idx="7">
                  <c:v>3.2300000000000002E-2</c:v>
                </c:pt>
              </c:numCache>
            </c:numRef>
          </c:val>
          <c:extLst>
            <c:ext xmlns:c16="http://schemas.microsoft.com/office/drawing/2014/chart" uri="{C3380CC4-5D6E-409C-BE32-E72D297353CC}">
              <c16:uniqueId val="{00000000-C2B5-8B47-B58D-21FEB6E91A3A}"/>
            </c:ext>
          </c:extLst>
        </c:ser>
        <c:dLbls>
          <c:showLegendKey val="0"/>
          <c:showVal val="0"/>
          <c:showCatName val="0"/>
          <c:showSerName val="0"/>
          <c:showPercent val="0"/>
          <c:showBubbleSize val="0"/>
        </c:dLbls>
        <c:gapWidth val="219"/>
        <c:overlap val="-27"/>
        <c:axId val="-2140766472"/>
        <c:axId val="-2139928344"/>
      </c:barChart>
      <c:catAx>
        <c:axId val="-2140766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139928344"/>
        <c:crosses val="autoZero"/>
        <c:auto val="1"/>
        <c:lblAlgn val="ctr"/>
        <c:lblOffset val="100"/>
        <c:noMultiLvlLbl val="0"/>
      </c:catAx>
      <c:valAx>
        <c:axId val="-2139928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140766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1EAAA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69C8A-8B33-4DED-9F24-F8C7B24363D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A96E304-3BEE-44CD-9280-84598E94775D}">
      <dgm:prSet/>
      <dgm:spPr/>
      <dgm:t>
        <a:bodyPr/>
        <a:lstStyle/>
        <a:p>
          <a:pPr>
            <a:defRPr cap="all"/>
          </a:pPr>
          <a:endParaRPr lang="en-US" dirty="0"/>
        </a:p>
      </dgm:t>
    </dgm:pt>
    <dgm:pt modelId="{8CD6EFC6-320D-4B0B-B59A-11DD0B445CC9}" type="parTrans" cxnId="{B92F29AD-657C-4AC2-8A09-C8DF2EABF3AB}">
      <dgm:prSet/>
      <dgm:spPr/>
      <dgm:t>
        <a:bodyPr/>
        <a:lstStyle/>
        <a:p>
          <a:endParaRPr lang="en-US"/>
        </a:p>
      </dgm:t>
    </dgm:pt>
    <dgm:pt modelId="{8995D2BC-6710-4D58-8D13-6B4D08609F01}" type="sibTrans" cxnId="{B92F29AD-657C-4AC2-8A09-C8DF2EABF3AB}">
      <dgm:prSet/>
      <dgm:spPr/>
      <dgm:t>
        <a:bodyPr/>
        <a:lstStyle/>
        <a:p>
          <a:endParaRPr lang="en-US"/>
        </a:p>
      </dgm:t>
    </dgm:pt>
    <dgm:pt modelId="{87727B42-621E-44C4-831E-587D359FA54C}">
      <dgm:prSet/>
      <dgm:spPr/>
      <dgm:t>
        <a:bodyPr/>
        <a:lstStyle/>
        <a:p>
          <a:pPr>
            <a:defRPr cap="all"/>
          </a:pPr>
          <a:endParaRPr lang="en-US" dirty="0"/>
        </a:p>
      </dgm:t>
    </dgm:pt>
    <dgm:pt modelId="{B3E3309C-4D9C-4C71-886B-15319DC97358}" type="parTrans" cxnId="{55FEFCDD-10EF-4138-8F85-327A18658BEE}">
      <dgm:prSet/>
      <dgm:spPr/>
      <dgm:t>
        <a:bodyPr/>
        <a:lstStyle/>
        <a:p>
          <a:endParaRPr lang="en-US"/>
        </a:p>
      </dgm:t>
    </dgm:pt>
    <dgm:pt modelId="{04A412D6-8897-4CBF-922A-D403101C57FC}" type="sibTrans" cxnId="{55FEFCDD-10EF-4138-8F85-327A18658BEE}">
      <dgm:prSet/>
      <dgm:spPr/>
      <dgm:t>
        <a:bodyPr/>
        <a:lstStyle/>
        <a:p>
          <a:endParaRPr lang="en-US"/>
        </a:p>
      </dgm:t>
    </dgm:pt>
    <dgm:pt modelId="{4147E12F-E75B-45B3-A3A7-64C4D11D6F99}">
      <dgm:prSet/>
      <dgm:spPr/>
      <dgm:t>
        <a:bodyPr/>
        <a:lstStyle/>
        <a:p>
          <a:pPr>
            <a:defRPr cap="all"/>
          </a:pPr>
          <a:endParaRPr lang="en-US" dirty="0"/>
        </a:p>
      </dgm:t>
    </dgm:pt>
    <dgm:pt modelId="{FDF0FDF0-EA6C-43D7-A2D0-B0BD90DEBB86}" type="sibTrans" cxnId="{07AC9275-50EB-4ACD-8B2A-C5A1775419D1}">
      <dgm:prSet/>
      <dgm:spPr/>
      <dgm:t>
        <a:bodyPr/>
        <a:lstStyle/>
        <a:p>
          <a:endParaRPr lang="en-US"/>
        </a:p>
      </dgm:t>
    </dgm:pt>
    <dgm:pt modelId="{D38101D7-F249-42B0-8776-DF293C9DC8A3}" type="parTrans" cxnId="{07AC9275-50EB-4ACD-8B2A-C5A1775419D1}">
      <dgm:prSet/>
      <dgm:spPr/>
      <dgm:t>
        <a:bodyPr/>
        <a:lstStyle/>
        <a:p>
          <a:endParaRPr lang="en-US"/>
        </a:p>
      </dgm:t>
    </dgm:pt>
    <dgm:pt modelId="{40884EE0-51E8-4BC7-8BCB-9A6782B61AB2}" type="pres">
      <dgm:prSet presAssocID="{60C69C8A-8B33-4DED-9F24-F8C7B24363D6}" presName="root" presStyleCnt="0">
        <dgm:presLayoutVars>
          <dgm:dir/>
          <dgm:resizeHandles val="exact"/>
        </dgm:presLayoutVars>
      </dgm:prSet>
      <dgm:spPr/>
    </dgm:pt>
    <dgm:pt modelId="{27A073C4-E353-48A8-A566-D527CAF2E94B}" type="pres">
      <dgm:prSet presAssocID="{4147E12F-E75B-45B3-A3A7-64C4D11D6F99}" presName="compNode" presStyleCnt="0"/>
      <dgm:spPr/>
    </dgm:pt>
    <dgm:pt modelId="{A8CE08F9-568C-4243-B7B8-C738421EC461}" type="pres">
      <dgm:prSet presAssocID="{4147E12F-E75B-45B3-A3A7-64C4D11D6F99}" presName="iconBgRect" presStyleLbl="bgShp" presStyleIdx="0" presStyleCnt="3"/>
      <dgm:spPr>
        <a:prstGeom prst="round2DiagRect">
          <a:avLst>
            <a:gd name="adj1" fmla="val 29727"/>
            <a:gd name="adj2" fmla="val 0"/>
          </a:avLst>
        </a:prstGeom>
        <a:solidFill>
          <a:srgbClr val="1EAAA1"/>
        </a:solidFill>
      </dgm:spPr>
    </dgm:pt>
    <dgm:pt modelId="{6180F146-E06D-48F0-9A7D-A89FC8CD07E1}" type="pres">
      <dgm:prSet presAssocID="{4147E12F-E75B-45B3-A3A7-64C4D11D6F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basket"/>
        </a:ext>
      </dgm:extLst>
    </dgm:pt>
    <dgm:pt modelId="{D60E50DE-678C-49FF-A103-1A5DF4A0CB96}" type="pres">
      <dgm:prSet presAssocID="{4147E12F-E75B-45B3-A3A7-64C4D11D6F99}" presName="spaceRect" presStyleCnt="0"/>
      <dgm:spPr/>
    </dgm:pt>
    <dgm:pt modelId="{53C518B7-CCC8-47E1-B069-F87D8D031D12}" type="pres">
      <dgm:prSet presAssocID="{4147E12F-E75B-45B3-A3A7-64C4D11D6F99}" presName="textRect" presStyleLbl="revTx" presStyleIdx="0" presStyleCnt="3">
        <dgm:presLayoutVars>
          <dgm:chMax val="1"/>
          <dgm:chPref val="1"/>
        </dgm:presLayoutVars>
      </dgm:prSet>
      <dgm:spPr/>
    </dgm:pt>
    <dgm:pt modelId="{5EBD8BA4-DC06-47BB-A051-ED8F32B94202}" type="pres">
      <dgm:prSet presAssocID="{FDF0FDF0-EA6C-43D7-A2D0-B0BD90DEBB86}" presName="sibTrans" presStyleCnt="0"/>
      <dgm:spPr/>
    </dgm:pt>
    <dgm:pt modelId="{27D3084A-0BF0-4E53-81FC-C2EB162FF2B0}" type="pres">
      <dgm:prSet presAssocID="{4A96E304-3BEE-44CD-9280-84598E94775D}" presName="compNode" presStyleCnt="0"/>
      <dgm:spPr/>
    </dgm:pt>
    <dgm:pt modelId="{D7688830-C7C4-4A1C-B9A2-81824D5E82D1}" type="pres">
      <dgm:prSet presAssocID="{4A96E304-3BEE-44CD-9280-84598E94775D}" presName="iconBgRect" presStyleLbl="bgShp" presStyleIdx="1" presStyleCnt="3"/>
      <dgm:spPr>
        <a:prstGeom prst="round2DiagRect">
          <a:avLst>
            <a:gd name="adj1" fmla="val 29727"/>
            <a:gd name="adj2" fmla="val 0"/>
          </a:avLst>
        </a:prstGeom>
        <a:solidFill>
          <a:srgbClr val="242C6A"/>
        </a:solidFill>
      </dgm:spPr>
    </dgm:pt>
    <dgm:pt modelId="{5E038D46-5A59-4B12-AEF9-9180A84C0CC8}" type="pres">
      <dgm:prSet presAssocID="{4A96E304-3BEE-44CD-9280-84598E9477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34944E11-FAAF-40AD-A49E-88D09FE75F94}" type="pres">
      <dgm:prSet presAssocID="{4A96E304-3BEE-44CD-9280-84598E94775D}" presName="spaceRect" presStyleCnt="0"/>
      <dgm:spPr/>
    </dgm:pt>
    <dgm:pt modelId="{D694A284-2539-42BB-8BA5-65B4106B575D}" type="pres">
      <dgm:prSet presAssocID="{4A96E304-3BEE-44CD-9280-84598E94775D}" presName="textRect" presStyleLbl="revTx" presStyleIdx="1" presStyleCnt="3">
        <dgm:presLayoutVars>
          <dgm:chMax val="1"/>
          <dgm:chPref val="1"/>
        </dgm:presLayoutVars>
      </dgm:prSet>
      <dgm:spPr/>
    </dgm:pt>
    <dgm:pt modelId="{1295B2FC-30AA-4E0C-8DEB-BE9EE2E18BA3}" type="pres">
      <dgm:prSet presAssocID="{8995D2BC-6710-4D58-8D13-6B4D08609F01}" presName="sibTrans" presStyleCnt="0"/>
      <dgm:spPr/>
    </dgm:pt>
    <dgm:pt modelId="{6F98436D-D0C8-4ED5-B284-D6DDA684394E}" type="pres">
      <dgm:prSet presAssocID="{87727B42-621E-44C4-831E-587D359FA54C}" presName="compNode" presStyleCnt="0"/>
      <dgm:spPr/>
    </dgm:pt>
    <dgm:pt modelId="{DBA47C6D-865F-4B53-BFD2-651F20DB825E}" type="pres">
      <dgm:prSet presAssocID="{87727B42-621E-44C4-831E-587D359FA54C}" presName="iconBgRect" presStyleLbl="bgShp" presStyleIdx="2" presStyleCnt="3"/>
      <dgm:spPr>
        <a:prstGeom prst="round2DiagRect">
          <a:avLst>
            <a:gd name="adj1" fmla="val 29727"/>
            <a:gd name="adj2" fmla="val 0"/>
          </a:avLst>
        </a:prstGeom>
        <a:solidFill>
          <a:srgbClr val="8A3293"/>
        </a:solidFill>
      </dgm:spPr>
    </dgm:pt>
    <dgm:pt modelId="{54C8A688-514D-484E-B714-85D504B24265}" type="pres">
      <dgm:prSet presAssocID="{87727B42-621E-44C4-831E-587D359FA5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atre"/>
        </a:ext>
      </dgm:extLst>
    </dgm:pt>
    <dgm:pt modelId="{3321C9BC-733C-491D-BE00-8927F5603BF5}" type="pres">
      <dgm:prSet presAssocID="{87727B42-621E-44C4-831E-587D359FA54C}" presName="spaceRect" presStyleCnt="0"/>
      <dgm:spPr/>
    </dgm:pt>
    <dgm:pt modelId="{634E9E99-5918-449C-9089-B57A265EDF8C}" type="pres">
      <dgm:prSet presAssocID="{87727B42-621E-44C4-831E-587D359FA54C}" presName="textRect" presStyleLbl="revTx" presStyleIdx="2" presStyleCnt="3">
        <dgm:presLayoutVars>
          <dgm:chMax val="1"/>
          <dgm:chPref val="1"/>
        </dgm:presLayoutVars>
      </dgm:prSet>
      <dgm:spPr/>
    </dgm:pt>
  </dgm:ptLst>
  <dgm:cxnLst>
    <dgm:cxn modelId="{A4939E07-77B0-44D9-974C-21B4F3CE9497}" type="presOf" srcId="{4A96E304-3BEE-44CD-9280-84598E94775D}" destId="{D694A284-2539-42BB-8BA5-65B4106B575D}" srcOrd="0" destOrd="0" presId="urn:microsoft.com/office/officeart/2018/5/layout/IconLeafLabelList"/>
    <dgm:cxn modelId="{49BD156B-624F-467F-96C1-E9AACD5142A4}" type="presOf" srcId="{87727B42-621E-44C4-831E-587D359FA54C}" destId="{634E9E99-5918-449C-9089-B57A265EDF8C}" srcOrd="0" destOrd="0" presId="urn:microsoft.com/office/officeart/2018/5/layout/IconLeafLabelList"/>
    <dgm:cxn modelId="{07AC9275-50EB-4ACD-8B2A-C5A1775419D1}" srcId="{60C69C8A-8B33-4DED-9F24-F8C7B24363D6}" destId="{4147E12F-E75B-45B3-A3A7-64C4D11D6F99}" srcOrd="0" destOrd="0" parTransId="{D38101D7-F249-42B0-8776-DF293C9DC8A3}" sibTransId="{FDF0FDF0-EA6C-43D7-A2D0-B0BD90DEBB86}"/>
    <dgm:cxn modelId="{FEFCC48E-0C22-4C23-8DE1-A39A2CB0875A}" type="presOf" srcId="{4147E12F-E75B-45B3-A3A7-64C4D11D6F99}" destId="{53C518B7-CCC8-47E1-B069-F87D8D031D12}" srcOrd="0" destOrd="0" presId="urn:microsoft.com/office/officeart/2018/5/layout/IconLeafLabelList"/>
    <dgm:cxn modelId="{29DFE28F-6827-4DBE-81F1-C02B33C8A9A7}" type="presOf" srcId="{60C69C8A-8B33-4DED-9F24-F8C7B24363D6}" destId="{40884EE0-51E8-4BC7-8BCB-9A6782B61AB2}" srcOrd="0" destOrd="0" presId="urn:microsoft.com/office/officeart/2018/5/layout/IconLeafLabelList"/>
    <dgm:cxn modelId="{B92F29AD-657C-4AC2-8A09-C8DF2EABF3AB}" srcId="{60C69C8A-8B33-4DED-9F24-F8C7B24363D6}" destId="{4A96E304-3BEE-44CD-9280-84598E94775D}" srcOrd="1" destOrd="0" parTransId="{8CD6EFC6-320D-4B0B-B59A-11DD0B445CC9}" sibTransId="{8995D2BC-6710-4D58-8D13-6B4D08609F01}"/>
    <dgm:cxn modelId="{55FEFCDD-10EF-4138-8F85-327A18658BEE}" srcId="{60C69C8A-8B33-4DED-9F24-F8C7B24363D6}" destId="{87727B42-621E-44C4-831E-587D359FA54C}" srcOrd="2" destOrd="0" parTransId="{B3E3309C-4D9C-4C71-886B-15319DC97358}" sibTransId="{04A412D6-8897-4CBF-922A-D403101C57FC}"/>
    <dgm:cxn modelId="{37DFA523-AA3B-493F-B635-83EA5A7995BB}" type="presParOf" srcId="{40884EE0-51E8-4BC7-8BCB-9A6782B61AB2}" destId="{27A073C4-E353-48A8-A566-D527CAF2E94B}" srcOrd="0" destOrd="0" presId="urn:microsoft.com/office/officeart/2018/5/layout/IconLeafLabelList"/>
    <dgm:cxn modelId="{1330FEB8-06E2-4DDF-A5D3-AAC6DFD083CB}" type="presParOf" srcId="{27A073C4-E353-48A8-A566-D527CAF2E94B}" destId="{A8CE08F9-568C-4243-B7B8-C738421EC461}" srcOrd="0" destOrd="0" presId="urn:microsoft.com/office/officeart/2018/5/layout/IconLeafLabelList"/>
    <dgm:cxn modelId="{F04A3B1D-E02E-4928-AD55-D7B50EA8BEFD}" type="presParOf" srcId="{27A073C4-E353-48A8-A566-D527CAF2E94B}" destId="{6180F146-E06D-48F0-9A7D-A89FC8CD07E1}" srcOrd="1" destOrd="0" presId="urn:microsoft.com/office/officeart/2018/5/layout/IconLeafLabelList"/>
    <dgm:cxn modelId="{BCA62D12-775F-4A9A-AE6A-A5C464E8D1F3}" type="presParOf" srcId="{27A073C4-E353-48A8-A566-D527CAF2E94B}" destId="{D60E50DE-678C-49FF-A103-1A5DF4A0CB96}" srcOrd="2" destOrd="0" presId="urn:microsoft.com/office/officeart/2018/5/layout/IconLeafLabelList"/>
    <dgm:cxn modelId="{5B6A9CB1-9AA7-49A7-8E1B-344B0EB17F17}" type="presParOf" srcId="{27A073C4-E353-48A8-A566-D527CAF2E94B}" destId="{53C518B7-CCC8-47E1-B069-F87D8D031D12}" srcOrd="3" destOrd="0" presId="urn:microsoft.com/office/officeart/2018/5/layout/IconLeafLabelList"/>
    <dgm:cxn modelId="{81A63A12-989F-4B62-8C70-7E5A6BDFAE3F}" type="presParOf" srcId="{40884EE0-51E8-4BC7-8BCB-9A6782B61AB2}" destId="{5EBD8BA4-DC06-47BB-A051-ED8F32B94202}" srcOrd="1" destOrd="0" presId="urn:microsoft.com/office/officeart/2018/5/layout/IconLeafLabelList"/>
    <dgm:cxn modelId="{CFC51989-2AFC-4038-B05F-B96A8B2BC6CD}" type="presParOf" srcId="{40884EE0-51E8-4BC7-8BCB-9A6782B61AB2}" destId="{27D3084A-0BF0-4E53-81FC-C2EB162FF2B0}" srcOrd="2" destOrd="0" presId="urn:microsoft.com/office/officeart/2018/5/layout/IconLeafLabelList"/>
    <dgm:cxn modelId="{C1412A71-03E8-4CA0-BDAE-4F2FB641237F}" type="presParOf" srcId="{27D3084A-0BF0-4E53-81FC-C2EB162FF2B0}" destId="{D7688830-C7C4-4A1C-B9A2-81824D5E82D1}" srcOrd="0" destOrd="0" presId="urn:microsoft.com/office/officeart/2018/5/layout/IconLeafLabelList"/>
    <dgm:cxn modelId="{D6DFCD91-EC49-43DA-9CAD-FBF83E2171EB}" type="presParOf" srcId="{27D3084A-0BF0-4E53-81FC-C2EB162FF2B0}" destId="{5E038D46-5A59-4B12-AEF9-9180A84C0CC8}" srcOrd="1" destOrd="0" presId="urn:microsoft.com/office/officeart/2018/5/layout/IconLeafLabelList"/>
    <dgm:cxn modelId="{73375069-BBC6-4DA3-A4D6-957A0696B58C}" type="presParOf" srcId="{27D3084A-0BF0-4E53-81FC-C2EB162FF2B0}" destId="{34944E11-FAAF-40AD-A49E-88D09FE75F94}" srcOrd="2" destOrd="0" presId="urn:microsoft.com/office/officeart/2018/5/layout/IconLeafLabelList"/>
    <dgm:cxn modelId="{74D17598-F0F3-45A2-A8F9-901CCAB367F4}" type="presParOf" srcId="{27D3084A-0BF0-4E53-81FC-C2EB162FF2B0}" destId="{D694A284-2539-42BB-8BA5-65B4106B575D}" srcOrd="3" destOrd="0" presId="urn:microsoft.com/office/officeart/2018/5/layout/IconLeafLabelList"/>
    <dgm:cxn modelId="{2A1E79E4-7743-4394-8756-84CC6E10839F}" type="presParOf" srcId="{40884EE0-51E8-4BC7-8BCB-9A6782B61AB2}" destId="{1295B2FC-30AA-4E0C-8DEB-BE9EE2E18BA3}" srcOrd="3" destOrd="0" presId="urn:microsoft.com/office/officeart/2018/5/layout/IconLeafLabelList"/>
    <dgm:cxn modelId="{47EF1796-940D-47AC-ACBA-22B7D685B75F}" type="presParOf" srcId="{40884EE0-51E8-4BC7-8BCB-9A6782B61AB2}" destId="{6F98436D-D0C8-4ED5-B284-D6DDA684394E}" srcOrd="4" destOrd="0" presId="urn:microsoft.com/office/officeart/2018/5/layout/IconLeafLabelList"/>
    <dgm:cxn modelId="{CD9BFC80-D890-4EB4-B70E-28338F4863E8}" type="presParOf" srcId="{6F98436D-D0C8-4ED5-B284-D6DDA684394E}" destId="{DBA47C6D-865F-4B53-BFD2-651F20DB825E}" srcOrd="0" destOrd="0" presId="urn:microsoft.com/office/officeart/2018/5/layout/IconLeafLabelList"/>
    <dgm:cxn modelId="{22313F8F-E6A5-41B1-8709-98BE66C9F7CF}" type="presParOf" srcId="{6F98436D-D0C8-4ED5-B284-D6DDA684394E}" destId="{54C8A688-514D-484E-B714-85D504B24265}" srcOrd="1" destOrd="0" presId="urn:microsoft.com/office/officeart/2018/5/layout/IconLeafLabelList"/>
    <dgm:cxn modelId="{8C79B67E-0C70-49AC-810B-39E5A7D4C693}" type="presParOf" srcId="{6F98436D-D0C8-4ED5-B284-D6DDA684394E}" destId="{3321C9BC-733C-491D-BE00-8927F5603BF5}" srcOrd="2" destOrd="0" presId="urn:microsoft.com/office/officeart/2018/5/layout/IconLeafLabelList"/>
    <dgm:cxn modelId="{97984CA4-A508-46D9-8D73-6F52CEF77948}" type="presParOf" srcId="{6F98436D-D0C8-4ED5-B284-D6DDA684394E}" destId="{634E9E99-5918-449C-9089-B57A265EDF8C}" srcOrd="3" destOrd="0" presId="urn:microsoft.com/office/officeart/2018/5/layout/IconLeaf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69C8A-8B33-4DED-9F24-F8C7B24363D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A96E304-3BEE-44CD-9280-84598E94775D}">
      <dgm:prSet/>
      <dgm:spPr/>
      <dgm:t>
        <a:bodyPr/>
        <a:lstStyle/>
        <a:p>
          <a:pPr>
            <a:defRPr cap="all"/>
          </a:pPr>
          <a:endParaRPr lang="en-US" dirty="0"/>
        </a:p>
      </dgm:t>
    </dgm:pt>
    <dgm:pt modelId="{8CD6EFC6-320D-4B0B-B59A-11DD0B445CC9}" type="parTrans" cxnId="{B92F29AD-657C-4AC2-8A09-C8DF2EABF3AB}">
      <dgm:prSet/>
      <dgm:spPr/>
      <dgm:t>
        <a:bodyPr/>
        <a:lstStyle/>
        <a:p>
          <a:endParaRPr lang="en-US"/>
        </a:p>
      </dgm:t>
    </dgm:pt>
    <dgm:pt modelId="{8995D2BC-6710-4D58-8D13-6B4D08609F01}" type="sibTrans" cxnId="{B92F29AD-657C-4AC2-8A09-C8DF2EABF3AB}">
      <dgm:prSet/>
      <dgm:spPr/>
      <dgm:t>
        <a:bodyPr/>
        <a:lstStyle/>
        <a:p>
          <a:endParaRPr lang="en-US"/>
        </a:p>
      </dgm:t>
    </dgm:pt>
    <dgm:pt modelId="{87727B42-621E-44C4-831E-587D359FA54C}">
      <dgm:prSet/>
      <dgm:spPr/>
      <dgm:t>
        <a:bodyPr/>
        <a:lstStyle/>
        <a:p>
          <a:pPr>
            <a:defRPr cap="all"/>
          </a:pPr>
          <a:endParaRPr lang="en-US" dirty="0"/>
        </a:p>
      </dgm:t>
    </dgm:pt>
    <dgm:pt modelId="{B3E3309C-4D9C-4C71-886B-15319DC97358}" type="parTrans" cxnId="{55FEFCDD-10EF-4138-8F85-327A18658BEE}">
      <dgm:prSet/>
      <dgm:spPr/>
      <dgm:t>
        <a:bodyPr/>
        <a:lstStyle/>
        <a:p>
          <a:endParaRPr lang="en-US"/>
        </a:p>
      </dgm:t>
    </dgm:pt>
    <dgm:pt modelId="{04A412D6-8897-4CBF-922A-D403101C57FC}" type="sibTrans" cxnId="{55FEFCDD-10EF-4138-8F85-327A18658BEE}">
      <dgm:prSet/>
      <dgm:spPr/>
      <dgm:t>
        <a:bodyPr/>
        <a:lstStyle/>
        <a:p>
          <a:endParaRPr lang="en-US"/>
        </a:p>
      </dgm:t>
    </dgm:pt>
    <dgm:pt modelId="{4147E12F-E75B-45B3-A3A7-64C4D11D6F99}">
      <dgm:prSet/>
      <dgm:spPr/>
      <dgm:t>
        <a:bodyPr/>
        <a:lstStyle/>
        <a:p>
          <a:pPr>
            <a:defRPr cap="all"/>
          </a:pPr>
          <a:endParaRPr lang="en-US" dirty="0"/>
        </a:p>
      </dgm:t>
    </dgm:pt>
    <dgm:pt modelId="{FDF0FDF0-EA6C-43D7-A2D0-B0BD90DEBB86}" type="sibTrans" cxnId="{07AC9275-50EB-4ACD-8B2A-C5A1775419D1}">
      <dgm:prSet/>
      <dgm:spPr/>
      <dgm:t>
        <a:bodyPr/>
        <a:lstStyle/>
        <a:p>
          <a:endParaRPr lang="en-US"/>
        </a:p>
      </dgm:t>
    </dgm:pt>
    <dgm:pt modelId="{D38101D7-F249-42B0-8776-DF293C9DC8A3}" type="parTrans" cxnId="{07AC9275-50EB-4ACD-8B2A-C5A1775419D1}">
      <dgm:prSet/>
      <dgm:spPr/>
      <dgm:t>
        <a:bodyPr/>
        <a:lstStyle/>
        <a:p>
          <a:endParaRPr lang="en-US"/>
        </a:p>
      </dgm:t>
    </dgm:pt>
    <dgm:pt modelId="{40884EE0-51E8-4BC7-8BCB-9A6782B61AB2}" type="pres">
      <dgm:prSet presAssocID="{60C69C8A-8B33-4DED-9F24-F8C7B24363D6}" presName="root" presStyleCnt="0">
        <dgm:presLayoutVars>
          <dgm:dir/>
          <dgm:resizeHandles val="exact"/>
        </dgm:presLayoutVars>
      </dgm:prSet>
      <dgm:spPr/>
    </dgm:pt>
    <dgm:pt modelId="{27A073C4-E353-48A8-A566-D527CAF2E94B}" type="pres">
      <dgm:prSet presAssocID="{4147E12F-E75B-45B3-A3A7-64C4D11D6F99}" presName="compNode" presStyleCnt="0"/>
      <dgm:spPr/>
    </dgm:pt>
    <dgm:pt modelId="{A8CE08F9-568C-4243-B7B8-C738421EC461}" type="pres">
      <dgm:prSet presAssocID="{4147E12F-E75B-45B3-A3A7-64C4D11D6F99}" presName="iconBgRect" presStyleLbl="bgShp" presStyleIdx="0" presStyleCnt="3"/>
      <dgm:spPr>
        <a:prstGeom prst="round2DiagRect">
          <a:avLst>
            <a:gd name="adj1" fmla="val 29727"/>
            <a:gd name="adj2" fmla="val 0"/>
          </a:avLst>
        </a:prstGeom>
        <a:solidFill>
          <a:srgbClr val="1EAAA1"/>
        </a:solidFill>
      </dgm:spPr>
    </dgm:pt>
    <dgm:pt modelId="{6180F146-E06D-48F0-9A7D-A89FC8CD07E1}" type="pres">
      <dgm:prSet presAssocID="{4147E12F-E75B-45B3-A3A7-64C4D11D6F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basket"/>
        </a:ext>
      </dgm:extLst>
    </dgm:pt>
    <dgm:pt modelId="{D60E50DE-678C-49FF-A103-1A5DF4A0CB96}" type="pres">
      <dgm:prSet presAssocID="{4147E12F-E75B-45B3-A3A7-64C4D11D6F99}" presName="spaceRect" presStyleCnt="0"/>
      <dgm:spPr/>
    </dgm:pt>
    <dgm:pt modelId="{53C518B7-CCC8-47E1-B069-F87D8D031D12}" type="pres">
      <dgm:prSet presAssocID="{4147E12F-E75B-45B3-A3A7-64C4D11D6F99}" presName="textRect" presStyleLbl="revTx" presStyleIdx="0" presStyleCnt="3">
        <dgm:presLayoutVars>
          <dgm:chMax val="1"/>
          <dgm:chPref val="1"/>
        </dgm:presLayoutVars>
      </dgm:prSet>
      <dgm:spPr/>
    </dgm:pt>
    <dgm:pt modelId="{5EBD8BA4-DC06-47BB-A051-ED8F32B94202}" type="pres">
      <dgm:prSet presAssocID="{FDF0FDF0-EA6C-43D7-A2D0-B0BD90DEBB86}" presName="sibTrans" presStyleCnt="0"/>
      <dgm:spPr/>
    </dgm:pt>
    <dgm:pt modelId="{27D3084A-0BF0-4E53-81FC-C2EB162FF2B0}" type="pres">
      <dgm:prSet presAssocID="{4A96E304-3BEE-44CD-9280-84598E94775D}" presName="compNode" presStyleCnt="0"/>
      <dgm:spPr/>
    </dgm:pt>
    <dgm:pt modelId="{D7688830-C7C4-4A1C-B9A2-81824D5E82D1}" type="pres">
      <dgm:prSet presAssocID="{4A96E304-3BEE-44CD-9280-84598E94775D}" presName="iconBgRect" presStyleLbl="bgShp" presStyleIdx="1" presStyleCnt="3"/>
      <dgm:spPr>
        <a:prstGeom prst="round2DiagRect">
          <a:avLst>
            <a:gd name="adj1" fmla="val 29727"/>
            <a:gd name="adj2" fmla="val 0"/>
          </a:avLst>
        </a:prstGeom>
        <a:solidFill>
          <a:srgbClr val="242C6A"/>
        </a:solidFill>
      </dgm:spPr>
    </dgm:pt>
    <dgm:pt modelId="{5E038D46-5A59-4B12-AEF9-9180A84C0CC8}" type="pres">
      <dgm:prSet presAssocID="{4A96E304-3BEE-44CD-9280-84598E9477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34944E11-FAAF-40AD-A49E-88D09FE75F94}" type="pres">
      <dgm:prSet presAssocID="{4A96E304-3BEE-44CD-9280-84598E94775D}" presName="spaceRect" presStyleCnt="0"/>
      <dgm:spPr/>
    </dgm:pt>
    <dgm:pt modelId="{D694A284-2539-42BB-8BA5-65B4106B575D}" type="pres">
      <dgm:prSet presAssocID="{4A96E304-3BEE-44CD-9280-84598E94775D}" presName="textRect" presStyleLbl="revTx" presStyleIdx="1" presStyleCnt="3">
        <dgm:presLayoutVars>
          <dgm:chMax val="1"/>
          <dgm:chPref val="1"/>
        </dgm:presLayoutVars>
      </dgm:prSet>
      <dgm:spPr/>
    </dgm:pt>
    <dgm:pt modelId="{1295B2FC-30AA-4E0C-8DEB-BE9EE2E18BA3}" type="pres">
      <dgm:prSet presAssocID="{8995D2BC-6710-4D58-8D13-6B4D08609F01}" presName="sibTrans" presStyleCnt="0"/>
      <dgm:spPr/>
    </dgm:pt>
    <dgm:pt modelId="{6F98436D-D0C8-4ED5-B284-D6DDA684394E}" type="pres">
      <dgm:prSet presAssocID="{87727B42-621E-44C4-831E-587D359FA54C}" presName="compNode" presStyleCnt="0"/>
      <dgm:spPr/>
    </dgm:pt>
    <dgm:pt modelId="{DBA47C6D-865F-4B53-BFD2-651F20DB825E}" type="pres">
      <dgm:prSet presAssocID="{87727B42-621E-44C4-831E-587D359FA54C}" presName="iconBgRect" presStyleLbl="bgShp" presStyleIdx="2" presStyleCnt="3"/>
      <dgm:spPr>
        <a:prstGeom prst="round2DiagRect">
          <a:avLst>
            <a:gd name="adj1" fmla="val 29727"/>
            <a:gd name="adj2" fmla="val 0"/>
          </a:avLst>
        </a:prstGeom>
        <a:solidFill>
          <a:srgbClr val="8A3293"/>
        </a:solidFill>
      </dgm:spPr>
    </dgm:pt>
    <dgm:pt modelId="{54C8A688-514D-484E-B714-85D504B24265}" type="pres">
      <dgm:prSet presAssocID="{87727B42-621E-44C4-831E-587D359FA5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atre"/>
        </a:ext>
      </dgm:extLst>
    </dgm:pt>
    <dgm:pt modelId="{3321C9BC-733C-491D-BE00-8927F5603BF5}" type="pres">
      <dgm:prSet presAssocID="{87727B42-621E-44C4-831E-587D359FA54C}" presName="spaceRect" presStyleCnt="0"/>
      <dgm:spPr/>
    </dgm:pt>
    <dgm:pt modelId="{634E9E99-5918-449C-9089-B57A265EDF8C}" type="pres">
      <dgm:prSet presAssocID="{87727B42-621E-44C4-831E-587D359FA54C}" presName="textRect" presStyleLbl="revTx" presStyleIdx="2" presStyleCnt="3">
        <dgm:presLayoutVars>
          <dgm:chMax val="1"/>
          <dgm:chPref val="1"/>
        </dgm:presLayoutVars>
      </dgm:prSet>
      <dgm:spPr/>
    </dgm:pt>
  </dgm:ptLst>
  <dgm:cxnLst>
    <dgm:cxn modelId="{A4939E07-77B0-44D9-974C-21B4F3CE9497}" type="presOf" srcId="{4A96E304-3BEE-44CD-9280-84598E94775D}" destId="{D694A284-2539-42BB-8BA5-65B4106B575D}" srcOrd="0" destOrd="0" presId="urn:microsoft.com/office/officeart/2018/5/layout/IconLeafLabelList"/>
    <dgm:cxn modelId="{49BD156B-624F-467F-96C1-E9AACD5142A4}" type="presOf" srcId="{87727B42-621E-44C4-831E-587D359FA54C}" destId="{634E9E99-5918-449C-9089-B57A265EDF8C}" srcOrd="0" destOrd="0" presId="urn:microsoft.com/office/officeart/2018/5/layout/IconLeafLabelList"/>
    <dgm:cxn modelId="{07AC9275-50EB-4ACD-8B2A-C5A1775419D1}" srcId="{60C69C8A-8B33-4DED-9F24-F8C7B24363D6}" destId="{4147E12F-E75B-45B3-A3A7-64C4D11D6F99}" srcOrd="0" destOrd="0" parTransId="{D38101D7-F249-42B0-8776-DF293C9DC8A3}" sibTransId="{FDF0FDF0-EA6C-43D7-A2D0-B0BD90DEBB86}"/>
    <dgm:cxn modelId="{FEFCC48E-0C22-4C23-8DE1-A39A2CB0875A}" type="presOf" srcId="{4147E12F-E75B-45B3-A3A7-64C4D11D6F99}" destId="{53C518B7-CCC8-47E1-B069-F87D8D031D12}" srcOrd="0" destOrd="0" presId="urn:microsoft.com/office/officeart/2018/5/layout/IconLeafLabelList"/>
    <dgm:cxn modelId="{29DFE28F-6827-4DBE-81F1-C02B33C8A9A7}" type="presOf" srcId="{60C69C8A-8B33-4DED-9F24-F8C7B24363D6}" destId="{40884EE0-51E8-4BC7-8BCB-9A6782B61AB2}" srcOrd="0" destOrd="0" presId="urn:microsoft.com/office/officeart/2018/5/layout/IconLeafLabelList"/>
    <dgm:cxn modelId="{B92F29AD-657C-4AC2-8A09-C8DF2EABF3AB}" srcId="{60C69C8A-8B33-4DED-9F24-F8C7B24363D6}" destId="{4A96E304-3BEE-44CD-9280-84598E94775D}" srcOrd="1" destOrd="0" parTransId="{8CD6EFC6-320D-4B0B-B59A-11DD0B445CC9}" sibTransId="{8995D2BC-6710-4D58-8D13-6B4D08609F01}"/>
    <dgm:cxn modelId="{55FEFCDD-10EF-4138-8F85-327A18658BEE}" srcId="{60C69C8A-8B33-4DED-9F24-F8C7B24363D6}" destId="{87727B42-621E-44C4-831E-587D359FA54C}" srcOrd="2" destOrd="0" parTransId="{B3E3309C-4D9C-4C71-886B-15319DC97358}" sibTransId="{04A412D6-8897-4CBF-922A-D403101C57FC}"/>
    <dgm:cxn modelId="{37DFA523-AA3B-493F-B635-83EA5A7995BB}" type="presParOf" srcId="{40884EE0-51E8-4BC7-8BCB-9A6782B61AB2}" destId="{27A073C4-E353-48A8-A566-D527CAF2E94B}" srcOrd="0" destOrd="0" presId="urn:microsoft.com/office/officeart/2018/5/layout/IconLeafLabelList"/>
    <dgm:cxn modelId="{1330FEB8-06E2-4DDF-A5D3-AAC6DFD083CB}" type="presParOf" srcId="{27A073C4-E353-48A8-A566-D527CAF2E94B}" destId="{A8CE08F9-568C-4243-B7B8-C738421EC461}" srcOrd="0" destOrd="0" presId="urn:microsoft.com/office/officeart/2018/5/layout/IconLeafLabelList"/>
    <dgm:cxn modelId="{F04A3B1D-E02E-4928-AD55-D7B50EA8BEFD}" type="presParOf" srcId="{27A073C4-E353-48A8-A566-D527CAF2E94B}" destId="{6180F146-E06D-48F0-9A7D-A89FC8CD07E1}" srcOrd="1" destOrd="0" presId="urn:microsoft.com/office/officeart/2018/5/layout/IconLeafLabelList"/>
    <dgm:cxn modelId="{BCA62D12-775F-4A9A-AE6A-A5C464E8D1F3}" type="presParOf" srcId="{27A073C4-E353-48A8-A566-D527CAF2E94B}" destId="{D60E50DE-678C-49FF-A103-1A5DF4A0CB96}" srcOrd="2" destOrd="0" presId="urn:microsoft.com/office/officeart/2018/5/layout/IconLeafLabelList"/>
    <dgm:cxn modelId="{5B6A9CB1-9AA7-49A7-8E1B-344B0EB17F17}" type="presParOf" srcId="{27A073C4-E353-48A8-A566-D527CAF2E94B}" destId="{53C518B7-CCC8-47E1-B069-F87D8D031D12}" srcOrd="3" destOrd="0" presId="urn:microsoft.com/office/officeart/2018/5/layout/IconLeafLabelList"/>
    <dgm:cxn modelId="{81A63A12-989F-4B62-8C70-7E5A6BDFAE3F}" type="presParOf" srcId="{40884EE0-51E8-4BC7-8BCB-9A6782B61AB2}" destId="{5EBD8BA4-DC06-47BB-A051-ED8F32B94202}" srcOrd="1" destOrd="0" presId="urn:microsoft.com/office/officeart/2018/5/layout/IconLeafLabelList"/>
    <dgm:cxn modelId="{CFC51989-2AFC-4038-B05F-B96A8B2BC6CD}" type="presParOf" srcId="{40884EE0-51E8-4BC7-8BCB-9A6782B61AB2}" destId="{27D3084A-0BF0-4E53-81FC-C2EB162FF2B0}" srcOrd="2" destOrd="0" presId="urn:microsoft.com/office/officeart/2018/5/layout/IconLeafLabelList"/>
    <dgm:cxn modelId="{C1412A71-03E8-4CA0-BDAE-4F2FB641237F}" type="presParOf" srcId="{27D3084A-0BF0-4E53-81FC-C2EB162FF2B0}" destId="{D7688830-C7C4-4A1C-B9A2-81824D5E82D1}" srcOrd="0" destOrd="0" presId="urn:microsoft.com/office/officeart/2018/5/layout/IconLeafLabelList"/>
    <dgm:cxn modelId="{D6DFCD91-EC49-43DA-9CAD-FBF83E2171EB}" type="presParOf" srcId="{27D3084A-0BF0-4E53-81FC-C2EB162FF2B0}" destId="{5E038D46-5A59-4B12-AEF9-9180A84C0CC8}" srcOrd="1" destOrd="0" presId="urn:microsoft.com/office/officeart/2018/5/layout/IconLeafLabelList"/>
    <dgm:cxn modelId="{73375069-BBC6-4DA3-A4D6-957A0696B58C}" type="presParOf" srcId="{27D3084A-0BF0-4E53-81FC-C2EB162FF2B0}" destId="{34944E11-FAAF-40AD-A49E-88D09FE75F94}" srcOrd="2" destOrd="0" presId="urn:microsoft.com/office/officeart/2018/5/layout/IconLeafLabelList"/>
    <dgm:cxn modelId="{74D17598-F0F3-45A2-A8F9-901CCAB367F4}" type="presParOf" srcId="{27D3084A-0BF0-4E53-81FC-C2EB162FF2B0}" destId="{D694A284-2539-42BB-8BA5-65B4106B575D}" srcOrd="3" destOrd="0" presId="urn:microsoft.com/office/officeart/2018/5/layout/IconLeafLabelList"/>
    <dgm:cxn modelId="{2A1E79E4-7743-4394-8756-84CC6E10839F}" type="presParOf" srcId="{40884EE0-51E8-4BC7-8BCB-9A6782B61AB2}" destId="{1295B2FC-30AA-4E0C-8DEB-BE9EE2E18BA3}" srcOrd="3" destOrd="0" presId="urn:microsoft.com/office/officeart/2018/5/layout/IconLeafLabelList"/>
    <dgm:cxn modelId="{47EF1796-940D-47AC-ACBA-22B7D685B75F}" type="presParOf" srcId="{40884EE0-51E8-4BC7-8BCB-9A6782B61AB2}" destId="{6F98436D-D0C8-4ED5-B284-D6DDA684394E}" srcOrd="4" destOrd="0" presId="urn:microsoft.com/office/officeart/2018/5/layout/IconLeafLabelList"/>
    <dgm:cxn modelId="{CD9BFC80-D890-4EB4-B70E-28338F4863E8}" type="presParOf" srcId="{6F98436D-D0C8-4ED5-B284-D6DDA684394E}" destId="{DBA47C6D-865F-4B53-BFD2-651F20DB825E}" srcOrd="0" destOrd="0" presId="urn:microsoft.com/office/officeart/2018/5/layout/IconLeafLabelList"/>
    <dgm:cxn modelId="{22313F8F-E6A5-41B1-8709-98BE66C9F7CF}" type="presParOf" srcId="{6F98436D-D0C8-4ED5-B284-D6DDA684394E}" destId="{54C8A688-514D-484E-B714-85D504B24265}" srcOrd="1" destOrd="0" presId="urn:microsoft.com/office/officeart/2018/5/layout/IconLeafLabelList"/>
    <dgm:cxn modelId="{8C79B67E-0C70-49AC-810B-39E5A7D4C693}" type="presParOf" srcId="{6F98436D-D0C8-4ED5-B284-D6DDA684394E}" destId="{3321C9BC-733C-491D-BE00-8927F5603BF5}" srcOrd="2" destOrd="0" presId="urn:microsoft.com/office/officeart/2018/5/layout/IconLeafLabelList"/>
    <dgm:cxn modelId="{97984CA4-A508-46D9-8D73-6F52CEF77948}" type="presParOf" srcId="{6F98436D-D0C8-4ED5-B284-D6DDA684394E}" destId="{634E9E99-5918-449C-9089-B57A265EDF8C}" srcOrd="3" destOrd="0" presId="urn:microsoft.com/office/officeart/2018/5/layout/IconLeaf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C69C8A-8B33-4DED-9F24-F8C7B24363D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A96E304-3BEE-44CD-9280-84598E94775D}">
      <dgm:prSet/>
      <dgm:spPr/>
      <dgm:t>
        <a:bodyPr/>
        <a:lstStyle/>
        <a:p>
          <a:pPr>
            <a:defRPr cap="all"/>
          </a:pPr>
          <a:endParaRPr lang="en-US" dirty="0"/>
        </a:p>
      </dgm:t>
    </dgm:pt>
    <dgm:pt modelId="{8CD6EFC6-320D-4B0B-B59A-11DD0B445CC9}" type="parTrans" cxnId="{B92F29AD-657C-4AC2-8A09-C8DF2EABF3AB}">
      <dgm:prSet/>
      <dgm:spPr/>
      <dgm:t>
        <a:bodyPr/>
        <a:lstStyle/>
        <a:p>
          <a:endParaRPr lang="en-US"/>
        </a:p>
      </dgm:t>
    </dgm:pt>
    <dgm:pt modelId="{8995D2BC-6710-4D58-8D13-6B4D08609F01}" type="sibTrans" cxnId="{B92F29AD-657C-4AC2-8A09-C8DF2EABF3AB}">
      <dgm:prSet/>
      <dgm:spPr/>
      <dgm:t>
        <a:bodyPr/>
        <a:lstStyle/>
        <a:p>
          <a:endParaRPr lang="en-US"/>
        </a:p>
      </dgm:t>
    </dgm:pt>
    <dgm:pt modelId="{87727B42-621E-44C4-831E-587D359FA54C}">
      <dgm:prSet/>
      <dgm:spPr/>
      <dgm:t>
        <a:bodyPr/>
        <a:lstStyle/>
        <a:p>
          <a:pPr>
            <a:defRPr cap="all"/>
          </a:pPr>
          <a:endParaRPr lang="en-US" dirty="0"/>
        </a:p>
      </dgm:t>
    </dgm:pt>
    <dgm:pt modelId="{B3E3309C-4D9C-4C71-886B-15319DC97358}" type="parTrans" cxnId="{55FEFCDD-10EF-4138-8F85-327A18658BEE}">
      <dgm:prSet/>
      <dgm:spPr/>
      <dgm:t>
        <a:bodyPr/>
        <a:lstStyle/>
        <a:p>
          <a:endParaRPr lang="en-US"/>
        </a:p>
      </dgm:t>
    </dgm:pt>
    <dgm:pt modelId="{04A412D6-8897-4CBF-922A-D403101C57FC}" type="sibTrans" cxnId="{55FEFCDD-10EF-4138-8F85-327A18658BEE}">
      <dgm:prSet/>
      <dgm:spPr/>
      <dgm:t>
        <a:bodyPr/>
        <a:lstStyle/>
        <a:p>
          <a:endParaRPr lang="en-US"/>
        </a:p>
      </dgm:t>
    </dgm:pt>
    <dgm:pt modelId="{4147E12F-E75B-45B3-A3A7-64C4D11D6F99}">
      <dgm:prSet/>
      <dgm:spPr/>
      <dgm:t>
        <a:bodyPr/>
        <a:lstStyle/>
        <a:p>
          <a:pPr>
            <a:defRPr cap="all"/>
          </a:pPr>
          <a:endParaRPr lang="en-US" dirty="0"/>
        </a:p>
      </dgm:t>
    </dgm:pt>
    <dgm:pt modelId="{FDF0FDF0-EA6C-43D7-A2D0-B0BD90DEBB86}" type="sibTrans" cxnId="{07AC9275-50EB-4ACD-8B2A-C5A1775419D1}">
      <dgm:prSet/>
      <dgm:spPr/>
      <dgm:t>
        <a:bodyPr/>
        <a:lstStyle/>
        <a:p>
          <a:endParaRPr lang="en-US"/>
        </a:p>
      </dgm:t>
    </dgm:pt>
    <dgm:pt modelId="{D38101D7-F249-42B0-8776-DF293C9DC8A3}" type="parTrans" cxnId="{07AC9275-50EB-4ACD-8B2A-C5A1775419D1}">
      <dgm:prSet/>
      <dgm:spPr/>
      <dgm:t>
        <a:bodyPr/>
        <a:lstStyle/>
        <a:p>
          <a:endParaRPr lang="en-US"/>
        </a:p>
      </dgm:t>
    </dgm:pt>
    <dgm:pt modelId="{40884EE0-51E8-4BC7-8BCB-9A6782B61AB2}" type="pres">
      <dgm:prSet presAssocID="{60C69C8A-8B33-4DED-9F24-F8C7B24363D6}" presName="root" presStyleCnt="0">
        <dgm:presLayoutVars>
          <dgm:dir/>
          <dgm:resizeHandles val="exact"/>
        </dgm:presLayoutVars>
      </dgm:prSet>
      <dgm:spPr/>
    </dgm:pt>
    <dgm:pt modelId="{27A073C4-E353-48A8-A566-D527CAF2E94B}" type="pres">
      <dgm:prSet presAssocID="{4147E12F-E75B-45B3-A3A7-64C4D11D6F99}" presName="compNode" presStyleCnt="0"/>
      <dgm:spPr/>
    </dgm:pt>
    <dgm:pt modelId="{A8CE08F9-568C-4243-B7B8-C738421EC461}" type="pres">
      <dgm:prSet presAssocID="{4147E12F-E75B-45B3-A3A7-64C4D11D6F99}" presName="iconBgRect" presStyleLbl="bgShp" presStyleIdx="0" presStyleCnt="3"/>
      <dgm:spPr>
        <a:prstGeom prst="round2DiagRect">
          <a:avLst>
            <a:gd name="adj1" fmla="val 29727"/>
            <a:gd name="adj2" fmla="val 0"/>
          </a:avLst>
        </a:prstGeom>
        <a:solidFill>
          <a:srgbClr val="1EAAA1"/>
        </a:solidFill>
      </dgm:spPr>
    </dgm:pt>
    <dgm:pt modelId="{6180F146-E06D-48F0-9A7D-A89FC8CD07E1}" type="pres">
      <dgm:prSet presAssocID="{4147E12F-E75B-45B3-A3A7-64C4D11D6F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basket"/>
        </a:ext>
      </dgm:extLst>
    </dgm:pt>
    <dgm:pt modelId="{D60E50DE-678C-49FF-A103-1A5DF4A0CB96}" type="pres">
      <dgm:prSet presAssocID="{4147E12F-E75B-45B3-A3A7-64C4D11D6F99}" presName="spaceRect" presStyleCnt="0"/>
      <dgm:spPr/>
    </dgm:pt>
    <dgm:pt modelId="{53C518B7-CCC8-47E1-B069-F87D8D031D12}" type="pres">
      <dgm:prSet presAssocID="{4147E12F-E75B-45B3-A3A7-64C4D11D6F99}" presName="textRect" presStyleLbl="revTx" presStyleIdx="0" presStyleCnt="3">
        <dgm:presLayoutVars>
          <dgm:chMax val="1"/>
          <dgm:chPref val="1"/>
        </dgm:presLayoutVars>
      </dgm:prSet>
      <dgm:spPr/>
    </dgm:pt>
    <dgm:pt modelId="{5EBD8BA4-DC06-47BB-A051-ED8F32B94202}" type="pres">
      <dgm:prSet presAssocID="{FDF0FDF0-EA6C-43D7-A2D0-B0BD90DEBB86}" presName="sibTrans" presStyleCnt="0"/>
      <dgm:spPr/>
    </dgm:pt>
    <dgm:pt modelId="{27D3084A-0BF0-4E53-81FC-C2EB162FF2B0}" type="pres">
      <dgm:prSet presAssocID="{4A96E304-3BEE-44CD-9280-84598E94775D}" presName="compNode" presStyleCnt="0"/>
      <dgm:spPr/>
    </dgm:pt>
    <dgm:pt modelId="{D7688830-C7C4-4A1C-B9A2-81824D5E82D1}" type="pres">
      <dgm:prSet presAssocID="{4A96E304-3BEE-44CD-9280-84598E94775D}" presName="iconBgRect" presStyleLbl="bgShp" presStyleIdx="1" presStyleCnt="3"/>
      <dgm:spPr>
        <a:prstGeom prst="round2DiagRect">
          <a:avLst>
            <a:gd name="adj1" fmla="val 29727"/>
            <a:gd name="adj2" fmla="val 0"/>
          </a:avLst>
        </a:prstGeom>
        <a:solidFill>
          <a:srgbClr val="242C6A"/>
        </a:solidFill>
      </dgm:spPr>
    </dgm:pt>
    <dgm:pt modelId="{5E038D46-5A59-4B12-AEF9-9180A84C0CC8}" type="pres">
      <dgm:prSet presAssocID="{4A96E304-3BEE-44CD-9280-84598E9477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34944E11-FAAF-40AD-A49E-88D09FE75F94}" type="pres">
      <dgm:prSet presAssocID="{4A96E304-3BEE-44CD-9280-84598E94775D}" presName="spaceRect" presStyleCnt="0"/>
      <dgm:spPr/>
    </dgm:pt>
    <dgm:pt modelId="{D694A284-2539-42BB-8BA5-65B4106B575D}" type="pres">
      <dgm:prSet presAssocID="{4A96E304-3BEE-44CD-9280-84598E94775D}" presName="textRect" presStyleLbl="revTx" presStyleIdx="1" presStyleCnt="3">
        <dgm:presLayoutVars>
          <dgm:chMax val="1"/>
          <dgm:chPref val="1"/>
        </dgm:presLayoutVars>
      </dgm:prSet>
      <dgm:spPr/>
    </dgm:pt>
    <dgm:pt modelId="{1295B2FC-30AA-4E0C-8DEB-BE9EE2E18BA3}" type="pres">
      <dgm:prSet presAssocID="{8995D2BC-6710-4D58-8D13-6B4D08609F01}" presName="sibTrans" presStyleCnt="0"/>
      <dgm:spPr/>
    </dgm:pt>
    <dgm:pt modelId="{6F98436D-D0C8-4ED5-B284-D6DDA684394E}" type="pres">
      <dgm:prSet presAssocID="{87727B42-621E-44C4-831E-587D359FA54C}" presName="compNode" presStyleCnt="0"/>
      <dgm:spPr/>
    </dgm:pt>
    <dgm:pt modelId="{DBA47C6D-865F-4B53-BFD2-651F20DB825E}" type="pres">
      <dgm:prSet presAssocID="{87727B42-621E-44C4-831E-587D359FA54C}" presName="iconBgRect" presStyleLbl="bgShp" presStyleIdx="2" presStyleCnt="3"/>
      <dgm:spPr>
        <a:prstGeom prst="round2DiagRect">
          <a:avLst>
            <a:gd name="adj1" fmla="val 29727"/>
            <a:gd name="adj2" fmla="val 0"/>
          </a:avLst>
        </a:prstGeom>
        <a:solidFill>
          <a:srgbClr val="8A3293"/>
        </a:solidFill>
      </dgm:spPr>
    </dgm:pt>
    <dgm:pt modelId="{54C8A688-514D-484E-B714-85D504B24265}" type="pres">
      <dgm:prSet presAssocID="{87727B42-621E-44C4-831E-587D359FA5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atre"/>
        </a:ext>
      </dgm:extLst>
    </dgm:pt>
    <dgm:pt modelId="{3321C9BC-733C-491D-BE00-8927F5603BF5}" type="pres">
      <dgm:prSet presAssocID="{87727B42-621E-44C4-831E-587D359FA54C}" presName="spaceRect" presStyleCnt="0"/>
      <dgm:spPr/>
    </dgm:pt>
    <dgm:pt modelId="{634E9E99-5918-449C-9089-B57A265EDF8C}" type="pres">
      <dgm:prSet presAssocID="{87727B42-621E-44C4-831E-587D359FA54C}" presName="textRect" presStyleLbl="revTx" presStyleIdx="2" presStyleCnt="3">
        <dgm:presLayoutVars>
          <dgm:chMax val="1"/>
          <dgm:chPref val="1"/>
        </dgm:presLayoutVars>
      </dgm:prSet>
      <dgm:spPr/>
    </dgm:pt>
  </dgm:ptLst>
  <dgm:cxnLst>
    <dgm:cxn modelId="{A4939E07-77B0-44D9-974C-21B4F3CE9497}" type="presOf" srcId="{4A96E304-3BEE-44CD-9280-84598E94775D}" destId="{D694A284-2539-42BB-8BA5-65B4106B575D}" srcOrd="0" destOrd="0" presId="urn:microsoft.com/office/officeart/2018/5/layout/IconLeafLabelList"/>
    <dgm:cxn modelId="{49BD156B-624F-467F-96C1-E9AACD5142A4}" type="presOf" srcId="{87727B42-621E-44C4-831E-587D359FA54C}" destId="{634E9E99-5918-449C-9089-B57A265EDF8C}" srcOrd="0" destOrd="0" presId="urn:microsoft.com/office/officeart/2018/5/layout/IconLeafLabelList"/>
    <dgm:cxn modelId="{07AC9275-50EB-4ACD-8B2A-C5A1775419D1}" srcId="{60C69C8A-8B33-4DED-9F24-F8C7B24363D6}" destId="{4147E12F-E75B-45B3-A3A7-64C4D11D6F99}" srcOrd="0" destOrd="0" parTransId="{D38101D7-F249-42B0-8776-DF293C9DC8A3}" sibTransId="{FDF0FDF0-EA6C-43D7-A2D0-B0BD90DEBB86}"/>
    <dgm:cxn modelId="{FEFCC48E-0C22-4C23-8DE1-A39A2CB0875A}" type="presOf" srcId="{4147E12F-E75B-45B3-A3A7-64C4D11D6F99}" destId="{53C518B7-CCC8-47E1-B069-F87D8D031D12}" srcOrd="0" destOrd="0" presId="urn:microsoft.com/office/officeart/2018/5/layout/IconLeafLabelList"/>
    <dgm:cxn modelId="{29DFE28F-6827-4DBE-81F1-C02B33C8A9A7}" type="presOf" srcId="{60C69C8A-8B33-4DED-9F24-F8C7B24363D6}" destId="{40884EE0-51E8-4BC7-8BCB-9A6782B61AB2}" srcOrd="0" destOrd="0" presId="urn:microsoft.com/office/officeart/2018/5/layout/IconLeafLabelList"/>
    <dgm:cxn modelId="{B92F29AD-657C-4AC2-8A09-C8DF2EABF3AB}" srcId="{60C69C8A-8B33-4DED-9F24-F8C7B24363D6}" destId="{4A96E304-3BEE-44CD-9280-84598E94775D}" srcOrd="1" destOrd="0" parTransId="{8CD6EFC6-320D-4B0B-B59A-11DD0B445CC9}" sibTransId="{8995D2BC-6710-4D58-8D13-6B4D08609F01}"/>
    <dgm:cxn modelId="{55FEFCDD-10EF-4138-8F85-327A18658BEE}" srcId="{60C69C8A-8B33-4DED-9F24-F8C7B24363D6}" destId="{87727B42-621E-44C4-831E-587D359FA54C}" srcOrd="2" destOrd="0" parTransId="{B3E3309C-4D9C-4C71-886B-15319DC97358}" sibTransId="{04A412D6-8897-4CBF-922A-D403101C57FC}"/>
    <dgm:cxn modelId="{37DFA523-AA3B-493F-B635-83EA5A7995BB}" type="presParOf" srcId="{40884EE0-51E8-4BC7-8BCB-9A6782B61AB2}" destId="{27A073C4-E353-48A8-A566-D527CAF2E94B}" srcOrd="0" destOrd="0" presId="urn:microsoft.com/office/officeart/2018/5/layout/IconLeafLabelList"/>
    <dgm:cxn modelId="{1330FEB8-06E2-4DDF-A5D3-AAC6DFD083CB}" type="presParOf" srcId="{27A073C4-E353-48A8-A566-D527CAF2E94B}" destId="{A8CE08F9-568C-4243-B7B8-C738421EC461}" srcOrd="0" destOrd="0" presId="urn:microsoft.com/office/officeart/2018/5/layout/IconLeafLabelList"/>
    <dgm:cxn modelId="{F04A3B1D-E02E-4928-AD55-D7B50EA8BEFD}" type="presParOf" srcId="{27A073C4-E353-48A8-A566-D527CAF2E94B}" destId="{6180F146-E06D-48F0-9A7D-A89FC8CD07E1}" srcOrd="1" destOrd="0" presId="urn:microsoft.com/office/officeart/2018/5/layout/IconLeafLabelList"/>
    <dgm:cxn modelId="{BCA62D12-775F-4A9A-AE6A-A5C464E8D1F3}" type="presParOf" srcId="{27A073C4-E353-48A8-A566-D527CAF2E94B}" destId="{D60E50DE-678C-49FF-A103-1A5DF4A0CB96}" srcOrd="2" destOrd="0" presId="urn:microsoft.com/office/officeart/2018/5/layout/IconLeafLabelList"/>
    <dgm:cxn modelId="{5B6A9CB1-9AA7-49A7-8E1B-344B0EB17F17}" type="presParOf" srcId="{27A073C4-E353-48A8-A566-D527CAF2E94B}" destId="{53C518B7-CCC8-47E1-B069-F87D8D031D12}" srcOrd="3" destOrd="0" presId="urn:microsoft.com/office/officeart/2018/5/layout/IconLeafLabelList"/>
    <dgm:cxn modelId="{81A63A12-989F-4B62-8C70-7E5A6BDFAE3F}" type="presParOf" srcId="{40884EE0-51E8-4BC7-8BCB-9A6782B61AB2}" destId="{5EBD8BA4-DC06-47BB-A051-ED8F32B94202}" srcOrd="1" destOrd="0" presId="urn:microsoft.com/office/officeart/2018/5/layout/IconLeafLabelList"/>
    <dgm:cxn modelId="{CFC51989-2AFC-4038-B05F-B96A8B2BC6CD}" type="presParOf" srcId="{40884EE0-51E8-4BC7-8BCB-9A6782B61AB2}" destId="{27D3084A-0BF0-4E53-81FC-C2EB162FF2B0}" srcOrd="2" destOrd="0" presId="urn:microsoft.com/office/officeart/2018/5/layout/IconLeafLabelList"/>
    <dgm:cxn modelId="{C1412A71-03E8-4CA0-BDAE-4F2FB641237F}" type="presParOf" srcId="{27D3084A-0BF0-4E53-81FC-C2EB162FF2B0}" destId="{D7688830-C7C4-4A1C-B9A2-81824D5E82D1}" srcOrd="0" destOrd="0" presId="urn:microsoft.com/office/officeart/2018/5/layout/IconLeafLabelList"/>
    <dgm:cxn modelId="{D6DFCD91-EC49-43DA-9CAD-FBF83E2171EB}" type="presParOf" srcId="{27D3084A-0BF0-4E53-81FC-C2EB162FF2B0}" destId="{5E038D46-5A59-4B12-AEF9-9180A84C0CC8}" srcOrd="1" destOrd="0" presId="urn:microsoft.com/office/officeart/2018/5/layout/IconLeafLabelList"/>
    <dgm:cxn modelId="{73375069-BBC6-4DA3-A4D6-957A0696B58C}" type="presParOf" srcId="{27D3084A-0BF0-4E53-81FC-C2EB162FF2B0}" destId="{34944E11-FAAF-40AD-A49E-88D09FE75F94}" srcOrd="2" destOrd="0" presId="urn:microsoft.com/office/officeart/2018/5/layout/IconLeafLabelList"/>
    <dgm:cxn modelId="{74D17598-F0F3-45A2-A8F9-901CCAB367F4}" type="presParOf" srcId="{27D3084A-0BF0-4E53-81FC-C2EB162FF2B0}" destId="{D694A284-2539-42BB-8BA5-65B4106B575D}" srcOrd="3" destOrd="0" presId="urn:microsoft.com/office/officeart/2018/5/layout/IconLeafLabelList"/>
    <dgm:cxn modelId="{2A1E79E4-7743-4394-8756-84CC6E10839F}" type="presParOf" srcId="{40884EE0-51E8-4BC7-8BCB-9A6782B61AB2}" destId="{1295B2FC-30AA-4E0C-8DEB-BE9EE2E18BA3}" srcOrd="3" destOrd="0" presId="urn:microsoft.com/office/officeart/2018/5/layout/IconLeafLabelList"/>
    <dgm:cxn modelId="{47EF1796-940D-47AC-ACBA-22B7D685B75F}" type="presParOf" srcId="{40884EE0-51E8-4BC7-8BCB-9A6782B61AB2}" destId="{6F98436D-D0C8-4ED5-B284-D6DDA684394E}" srcOrd="4" destOrd="0" presId="urn:microsoft.com/office/officeart/2018/5/layout/IconLeafLabelList"/>
    <dgm:cxn modelId="{CD9BFC80-D890-4EB4-B70E-28338F4863E8}" type="presParOf" srcId="{6F98436D-D0C8-4ED5-B284-D6DDA684394E}" destId="{DBA47C6D-865F-4B53-BFD2-651F20DB825E}" srcOrd="0" destOrd="0" presId="urn:microsoft.com/office/officeart/2018/5/layout/IconLeafLabelList"/>
    <dgm:cxn modelId="{22313F8F-E6A5-41B1-8709-98BE66C9F7CF}" type="presParOf" srcId="{6F98436D-D0C8-4ED5-B284-D6DDA684394E}" destId="{54C8A688-514D-484E-B714-85D504B24265}" srcOrd="1" destOrd="0" presId="urn:microsoft.com/office/officeart/2018/5/layout/IconLeafLabelList"/>
    <dgm:cxn modelId="{8C79B67E-0C70-49AC-810B-39E5A7D4C693}" type="presParOf" srcId="{6F98436D-D0C8-4ED5-B284-D6DDA684394E}" destId="{3321C9BC-733C-491D-BE00-8927F5603BF5}" srcOrd="2" destOrd="0" presId="urn:microsoft.com/office/officeart/2018/5/layout/IconLeafLabelList"/>
    <dgm:cxn modelId="{97984CA4-A508-46D9-8D73-6F52CEF77948}" type="presParOf" srcId="{6F98436D-D0C8-4ED5-B284-D6DDA684394E}" destId="{634E9E99-5918-449C-9089-B57A265EDF8C}" srcOrd="3" destOrd="0" presId="urn:microsoft.com/office/officeart/2018/5/layout/IconLeaf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C69C8A-8B33-4DED-9F24-F8C7B24363D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A96E304-3BEE-44CD-9280-84598E94775D}">
      <dgm:prSet/>
      <dgm:spPr/>
      <dgm:t>
        <a:bodyPr/>
        <a:lstStyle/>
        <a:p>
          <a:pPr>
            <a:defRPr cap="all"/>
          </a:pPr>
          <a:endParaRPr lang="en-US" dirty="0"/>
        </a:p>
      </dgm:t>
    </dgm:pt>
    <dgm:pt modelId="{8CD6EFC6-320D-4B0B-B59A-11DD0B445CC9}" type="parTrans" cxnId="{B92F29AD-657C-4AC2-8A09-C8DF2EABF3AB}">
      <dgm:prSet/>
      <dgm:spPr/>
      <dgm:t>
        <a:bodyPr/>
        <a:lstStyle/>
        <a:p>
          <a:endParaRPr lang="en-US"/>
        </a:p>
      </dgm:t>
    </dgm:pt>
    <dgm:pt modelId="{8995D2BC-6710-4D58-8D13-6B4D08609F01}" type="sibTrans" cxnId="{B92F29AD-657C-4AC2-8A09-C8DF2EABF3AB}">
      <dgm:prSet/>
      <dgm:spPr/>
      <dgm:t>
        <a:bodyPr/>
        <a:lstStyle/>
        <a:p>
          <a:endParaRPr lang="en-US"/>
        </a:p>
      </dgm:t>
    </dgm:pt>
    <dgm:pt modelId="{87727B42-621E-44C4-831E-587D359FA54C}">
      <dgm:prSet/>
      <dgm:spPr/>
      <dgm:t>
        <a:bodyPr/>
        <a:lstStyle/>
        <a:p>
          <a:pPr>
            <a:defRPr cap="all"/>
          </a:pPr>
          <a:endParaRPr lang="en-US" dirty="0"/>
        </a:p>
      </dgm:t>
    </dgm:pt>
    <dgm:pt modelId="{B3E3309C-4D9C-4C71-886B-15319DC97358}" type="parTrans" cxnId="{55FEFCDD-10EF-4138-8F85-327A18658BEE}">
      <dgm:prSet/>
      <dgm:spPr/>
      <dgm:t>
        <a:bodyPr/>
        <a:lstStyle/>
        <a:p>
          <a:endParaRPr lang="en-US"/>
        </a:p>
      </dgm:t>
    </dgm:pt>
    <dgm:pt modelId="{04A412D6-8897-4CBF-922A-D403101C57FC}" type="sibTrans" cxnId="{55FEFCDD-10EF-4138-8F85-327A18658BEE}">
      <dgm:prSet/>
      <dgm:spPr/>
      <dgm:t>
        <a:bodyPr/>
        <a:lstStyle/>
        <a:p>
          <a:endParaRPr lang="en-US"/>
        </a:p>
      </dgm:t>
    </dgm:pt>
    <dgm:pt modelId="{4147E12F-E75B-45B3-A3A7-64C4D11D6F99}">
      <dgm:prSet/>
      <dgm:spPr/>
      <dgm:t>
        <a:bodyPr/>
        <a:lstStyle/>
        <a:p>
          <a:pPr>
            <a:defRPr cap="all"/>
          </a:pPr>
          <a:endParaRPr lang="en-US" dirty="0"/>
        </a:p>
      </dgm:t>
    </dgm:pt>
    <dgm:pt modelId="{FDF0FDF0-EA6C-43D7-A2D0-B0BD90DEBB86}" type="sibTrans" cxnId="{07AC9275-50EB-4ACD-8B2A-C5A1775419D1}">
      <dgm:prSet/>
      <dgm:spPr/>
      <dgm:t>
        <a:bodyPr/>
        <a:lstStyle/>
        <a:p>
          <a:endParaRPr lang="en-US"/>
        </a:p>
      </dgm:t>
    </dgm:pt>
    <dgm:pt modelId="{D38101D7-F249-42B0-8776-DF293C9DC8A3}" type="parTrans" cxnId="{07AC9275-50EB-4ACD-8B2A-C5A1775419D1}">
      <dgm:prSet/>
      <dgm:spPr/>
      <dgm:t>
        <a:bodyPr/>
        <a:lstStyle/>
        <a:p>
          <a:endParaRPr lang="en-US"/>
        </a:p>
      </dgm:t>
    </dgm:pt>
    <dgm:pt modelId="{40884EE0-51E8-4BC7-8BCB-9A6782B61AB2}" type="pres">
      <dgm:prSet presAssocID="{60C69C8A-8B33-4DED-9F24-F8C7B24363D6}" presName="root" presStyleCnt="0">
        <dgm:presLayoutVars>
          <dgm:dir/>
          <dgm:resizeHandles val="exact"/>
        </dgm:presLayoutVars>
      </dgm:prSet>
      <dgm:spPr/>
    </dgm:pt>
    <dgm:pt modelId="{27A073C4-E353-48A8-A566-D527CAF2E94B}" type="pres">
      <dgm:prSet presAssocID="{4147E12F-E75B-45B3-A3A7-64C4D11D6F99}" presName="compNode" presStyleCnt="0"/>
      <dgm:spPr/>
    </dgm:pt>
    <dgm:pt modelId="{A8CE08F9-568C-4243-B7B8-C738421EC461}" type="pres">
      <dgm:prSet presAssocID="{4147E12F-E75B-45B3-A3A7-64C4D11D6F99}" presName="iconBgRect" presStyleLbl="bgShp" presStyleIdx="0" presStyleCnt="3"/>
      <dgm:spPr>
        <a:prstGeom prst="round2DiagRect">
          <a:avLst>
            <a:gd name="adj1" fmla="val 29727"/>
            <a:gd name="adj2" fmla="val 0"/>
          </a:avLst>
        </a:prstGeom>
        <a:solidFill>
          <a:srgbClr val="1EAAA1"/>
        </a:solidFill>
      </dgm:spPr>
    </dgm:pt>
    <dgm:pt modelId="{6180F146-E06D-48F0-9A7D-A89FC8CD07E1}" type="pres">
      <dgm:prSet presAssocID="{4147E12F-E75B-45B3-A3A7-64C4D11D6F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basket"/>
        </a:ext>
      </dgm:extLst>
    </dgm:pt>
    <dgm:pt modelId="{D60E50DE-678C-49FF-A103-1A5DF4A0CB96}" type="pres">
      <dgm:prSet presAssocID="{4147E12F-E75B-45B3-A3A7-64C4D11D6F99}" presName="spaceRect" presStyleCnt="0"/>
      <dgm:spPr/>
    </dgm:pt>
    <dgm:pt modelId="{53C518B7-CCC8-47E1-B069-F87D8D031D12}" type="pres">
      <dgm:prSet presAssocID="{4147E12F-E75B-45B3-A3A7-64C4D11D6F99}" presName="textRect" presStyleLbl="revTx" presStyleIdx="0" presStyleCnt="3">
        <dgm:presLayoutVars>
          <dgm:chMax val="1"/>
          <dgm:chPref val="1"/>
        </dgm:presLayoutVars>
      </dgm:prSet>
      <dgm:spPr/>
    </dgm:pt>
    <dgm:pt modelId="{5EBD8BA4-DC06-47BB-A051-ED8F32B94202}" type="pres">
      <dgm:prSet presAssocID="{FDF0FDF0-EA6C-43D7-A2D0-B0BD90DEBB86}" presName="sibTrans" presStyleCnt="0"/>
      <dgm:spPr/>
    </dgm:pt>
    <dgm:pt modelId="{27D3084A-0BF0-4E53-81FC-C2EB162FF2B0}" type="pres">
      <dgm:prSet presAssocID="{4A96E304-3BEE-44CD-9280-84598E94775D}" presName="compNode" presStyleCnt="0"/>
      <dgm:spPr/>
    </dgm:pt>
    <dgm:pt modelId="{D7688830-C7C4-4A1C-B9A2-81824D5E82D1}" type="pres">
      <dgm:prSet presAssocID="{4A96E304-3BEE-44CD-9280-84598E94775D}" presName="iconBgRect" presStyleLbl="bgShp" presStyleIdx="1" presStyleCnt="3"/>
      <dgm:spPr>
        <a:prstGeom prst="round2DiagRect">
          <a:avLst>
            <a:gd name="adj1" fmla="val 29727"/>
            <a:gd name="adj2" fmla="val 0"/>
          </a:avLst>
        </a:prstGeom>
        <a:solidFill>
          <a:srgbClr val="242C6A"/>
        </a:solidFill>
      </dgm:spPr>
    </dgm:pt>
    <dgm:pt modelId="{5E038D46-5A59-4B12-AEF9-9180A84C0CC8}" type="pres">
      <dgm:prSet presAssocID="{4A96E304-3BEE-44CD-9280-84598E9477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34944E11-FAAF-40AD-A49E-88D09FE75F94}" type="pres">
      <dgm:prSet presAssocID="{4A96E304-3BEE-44CD-9280-84598E94775D}" presName="spaceRect" presStyleCnt="0"/>
      <dgm:spPr/>
    </dgm:pt>
    <dgm:pt modelId="{D694A284-2539-42BB-8BA5-65B4106B575D}" type="pres">
      <dgm:prSet presAssocID="{4A96E304-3BEE-44CD-9280-84598E94775D}" presName="textRect" presStyleLbl="revTx" presStyleIdx="1" presStyleCnt="3">
        <dgm:presLayoutVars>
          <dgm:chMax val="1"/>
          <dgm:chPref val="1"/>
        </dgm:presLayoutVars>
      </dgm:prSet>
      <dgm:spPr/>
    </dgm:pt>
    <dgm:pt modelId="{1295B2FC-30AA-4E0C-8DEB-BE9EE2E18BA3}" type="pres">
      <dgm:prSet presAssocID="{8995D2BC-6710-4D58-8D13-6B4D08609F01}" presName="sibTrans" presStyleCnt="0"/>
      <dgm:spPr/>
    </dgm:pt>
    <dgm:pt modelId="{6F98436D-D0C8-4ED5-B284-D6DDA684394E}" type="pres">
      <dgm:prSet presAssocID="{87727B42-621E-44C4-831E-587D359FA54C}" presName="compNode" presStyleCnt="0"/>
      <dgm:spPr/>
    </dgm:pt>
    <dgm:pt modelId="{DBA47C6D-865F-4B53-BFD2-651F20DB825E}" type="pres">
      <dgm:prSet presAssocID="{87727B42-621E-44C4-831E-587D359FA54C}" presName="iconBgRect" presStyleLbl="bgShp" presStyleIdx="2" presStyleCnt="3"/>
      <dgm:spPr>
        <a:prstGeom prst="round2DiagRect">
          <a:avLst>
            <a:gd name="adj1" fmla="val 29727"/>
            <a:gd name="adj2" fmla="val 0"/>
          </a:avLst>
        </a:prstGeom>
        <a:solidFill>
          <a:srgbClr val="8A3293"/>
        </a:solidFill>
      </dgm:spPr>
    </dgm:pt>
    <dgm:pt modelId="{54C8A688-514D-484E-B714-85D504B24265}" type="pres">
      <dgm:prSet presAssocID="{87727B42-621E-44C4-831E-587D359FA5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atre"/>
        </a:ext>
      </dgm:extLst>
    </dgm:pt>
    <dgm:pt modelId="{3321C9BC-733C-491D-BE00-8927F5603BF5}" type="pres">
      <dgm:prSet presAssocID="{87727B42-621E-44C4-831E-587D359FA54C}" presName="spaceRect" presStyleCnt="0"/>
      <dgm:spPr/>
    </dgm:pt>
    <dgm:pt modelId="{634E9E99-5918-449C-9089-B57A265EDF8C}" type="pres">
      <dgm:prSet presAssocID="{87727B42-621E-44C4-831E-587D359FA54C}" presName="textRect" presStyleLbl="revTx" presStyleIdx="2" presStyleCnt="3">
        <dgm:presLayoutVars>
          <dgm:chMax val="1"/>
          <dgm:chPref val="1"/>
        </dgm:presLayoutVars>
      </dgm:prSet>
      <dgm:spPr/>
    </dgm:pt>
  </dgm:ptLst>
  <dgm:cxnLst>
    <dgm:cxn modelId="{A4939E07-77B0-44D9-974C-21B4F3CE9497}" type="presOf" srcId="{4A96E304-3BEE-44CD-9280-84598E94775D}" destId="{D694A284-2539-42BB-8BA5-65B4106B575D}" srcOrd="0" destOrd="0" presId="urn:microsoft.com/office/officeart/2018/5/layout/IconLeafLabelList"/>
    <dgm:cxn modelId="{49BD156B-624F-467F-96C1-E9AACD5142A4}" type="presOf" srcId="{87727B42-621E-44C4-831E-587D359FA54C}" destId="{634E9E99-5918-449C-9089-B57A265EDF8C}" srcOrd="0" destOrd="0" presId="urn:microsoft.com/office/officeart/2018/5/layout/IconLeafLabelList"/>
    <dgm:cxn modelId="{07AC9275-50EB-4ACD-8B2A-C5A1775419D1}" srcId="{60C69C8A-8B33-4DED-9F24-F8C7B24363D6}" destId="{4147E12F-E75B-45B3-A3A7-64C4D11D6F99}" srcOrd="0" destOrd="0" parTransId="{D38101D7-F249-42B0-8776-DF293C9DC8A3}" sibTransId="{FDF0FDF0-EA6C-43D7-A2D0-B0BD90DEBB86}"/>
    <dgm:cxn modelId="{FEFCC48E-0C22-4C23-8DE1-A39A2CB0875A}" type="presOf" srcId="{4147E12F-E75B-45B3-A3A7-64C4D11D6F99}" destId="{53C518B7-CCC8-47E1-B069-F87D8D031D12}" srcOrd="0" destOrd="0" presId="urn:microsoft.com/office/officeart/2018/5/layout/IconLeafLabelList"/>
    <dgm:cxn modelId="{29DFE28F-6827-4DBE-81F1-C02B33C8A9A7}" type="presOf" srcId="{60C69C8A-8B33-4DED-9F24-F8C7B24363D6}" destId="{40884EE0-51E8-4BC7-8BCB-9A6782B61AB2}" srcOrd="0" destOrd="0" presId="urn:microsoft.com/office/officeart/2018/5/layout/IconLeafLabelList"/>
    <dgm:cxn modelId="{B92F29AD-657C-4AC2-8A09-C8DF2EABF3AB}" srcId="{60C69C8A-8B33-4DED-9F24-F8C7B24363D6}" destId="{4A96E304-3BEE-44CD-9280-84598E94775D}" srcOrd="1" destOrd="0" parTransId="{8CD6EFC6-320D-4B0B-B59A-11DD0B445CC9}" sibTransId="{8995D2BC-6710-4D58-8D13-6B4D08609F01}"/>
    <dgm:cxn modelId="{55FEFCDD-10EF-4138-8F85-327A18658BEE}" srcId="{60C69C8A-8B33-4DED-9F24-F8C7B24363D6}" destId="{87727B42-621E-44C4-831E-587D359FA54C}" srcOrd="2" destOrd="0" parTransId="{B3E3309C-4D9C-4C71-886B-15319DC97358}" sibTransId="{04A412D6-8897-4CBF-922A-D403101C57FC}"/>
    <dgm:cxn modelId="{37DFA523-AA3B-493F-B635-83EA5A7995BB}" type="presParOf" srcId="{40884EE0-51E8-4BC7-8BCB-9A6782B61AB2}" destId="{27A073C4-E353-48A8-A566-D527CAF2E94B}" srcOrd="0" destOrd="0" presId="urn:microsoft.com/office/officeart/2018/5/layout/IconLeafLabelList"/>
    <dgm:cxn modelId="{1330FEB8-06E2-4DDF-A5D3-AAC6DFD083CB}" type="presParOf" srcId="{27A073C4-E353-48A8-A566-D527CAF2E94B}" destId="{A8CE08F9-568C-4243-B7B8-C738421EC461}" srcOrd="0" destOrd="0" presId="urn:microsoft.com/office/officeart/2018/5/layout/IconLeafLabelList"/>
    <dgm:cxn modelId="{F04A3B1D-E02E-4928-AD55-D7B50EA8BEFD}" type="presParOf" srcId="{27A073C4-E353-48A8-A566-D527CAF2E94B}" destId="{6180F146-E06D-48F0-9A7D-A89FC8CD07E1}" srcOrd="1" destOrd="0" presId="urn:microsoft.com/office/officeart/2018/5/layout/IconLeafLabelList"/>
    <dgm:cxn modelId="{BCA62D12-775F-4A9A-AE6A-A5C464E8D1F3}" type="presParOf" srcId="{27A073C4-E353-48A8-A566-D527CAF2E94B}" destId="{D60E50DE-678C-49FF-A103-1A5DF4A0CB96}" srcOrd="2" destOrd="0" presId="urn:microsoft.com/office/officeart/2018/5/layout/IconLeafLabelList"/>
    <dgm:cxn modelId="{5B6A9CB1-9AA7-49A7-8E1B-344B0EB17F17}" type="presParOf" srcId="{27A073C4-E353-48A8-A566-D527CAF2E94B}" destId="{53C518B7-CCC8-47E1-B069-F87D8D031D12}" srcOrd="3" destOrd="0" presId="urn:microsoft.com/office/officeart/2018/5/layout/IconLeafLabelList"/>
    <dgm:cxn modelId="{81A63A12-989F-4B62-8C70-7E5A6BDFAE3F}" type="presParOf" srcId="{40884EE0-51E8-4BC7-8BCB-9A6782B61AB2}" destId="{5EBD8BA4-DC06-47BB-A051-ED8F32B94202}" srcOrd="1" destOrd="0" presId="urn:microsoft.com/office/officeart/2018/5/layout/IconLeafLabelList"/>
    <dgm:cxn modelId="{CFC51989-2AFC-4038-B05F-B96A8B2BC6CD}" type="presParOf" srcId="{40884EE0-51E8-4BC7-8BCB-9A6782B61AB2}" destId="{27D3084A-0BF0-4E53-81FC-C2EB162FF2B0}" srcOrd="2" destOrd="0" presId="urn:microsoft.com/office/officeart/2018/5/layout/IconLeafLabelList"/>
    <dgm:cxn modelId="{C1412A71-03E8-4CA0-BDAE-4F2FB641237F}" type="presParOf" srcId="{27D3084A-0BF0-4E53-81FC-C2EB162FF2B0}" destId="{D7688830-C7C4-4A1C-B9A2-81824D5E82D1}" srcOrd="0" destOrd="0" presId="urn:microsoft.com/office/officeart/2018/5/layout/IconLeafLabelList"/>
    <dgm:cxn modelId="{D6DFCD91-EC49-43DA-9CAD-FBF83E2171EB}" type="presParOf" srcId="{27D3084A-0BF0-4E53-81FC-C2EB162FF2B0}" destId="{5E038D46-5A59-4B12-AEF9-9180A84C0CC8}" srcOrd="1" destOrd="0" presId="urn:microsoft.com/office/officeart/2018/5/layout/IconLeafLabelList"/>
    <dgm:cxn modelId="{73375069-BBC6-4DA3-A4D6-957A0696B58C}" type="presParOf" srcId="{27D3084A-0BF0-4E53-81FC-C2EB162FF2B0}" destId="{34944E11-FAAF-40AD-A49E-88D09FE75F94}" srcOrd="2" destOrd="0" presId="urn:microsoft.com/office/officeart/2018/5/layout/IconLeafLabelList"/>
    <dgm:cxn modelId="{74D17598-F0F3-45A2-A8F9-901CCAB367F4}" type="presParOf" srcId="{27D3084A-0BF0-4E53-81FC-C2EB162FF2B0}" destId="{D694A284-2539-42BB-8BA5-65B4106B575D}" srcOrd="3" destOrd="0" presId="urn:microsoft.com/office/officeart/2018/5/layout/IconLeafLabelList"/>
    <dgm:cxn modelId="{2A1E79E4-7743-4394-8756-84CC6E10839F}" type="presParOf" srcId="{40884EE0-51E8-4BC7-8BCB-9A6782B61AB2}" destId="{1295B2FC-30AA-4E0C-8DEB-BE9EE2E18BA3}" srcOrd="3" destOrd="0" presId="urn:microsoft.com/office/officeart/2018/5/layout/IconLeafLabelList"/>
    <dgm:cxn modelId="{47EF1796-940D-47AC-ACBA-22B7D685B75F}" type="presParOf" srcId="{40884EE0-51E8-4BC7-8BCB-9A6782B61AB2}" destId="{6F98436D-D0C8-4ED5-B284-D6DDA684394E}" srcOrd="4" destOrd="0" presId="urn:microsoft.com/office/officeart/2018/5/layout/IconLeafLabelList"/>
    <dgm:cxn modelId="{CD9BFC80-D890-4EB4-B70E-28338F4863E8}" type="presParOf" srcId="{6F98436D-D0C8-4ED5-B284-D6DDA684394E}" destId="{DBA47C6D-865F-4B53-BFD2-651F20DB825E}" srcOrd="0" destOrd="0" presId="urn:microsoft.com/office/officeart/2018/5/layout/IconLeafLabelList"/>
    <dgm:cxn modelId="{22313F8F-E6A5-41B1-8709-98BE66C9F7CF}" type="presParOf" srcId="{6F98436D-D0C8-4ED5-B284-D6DDA684394E}" destId="{54C8A688-514D-484E-B714-85D504B24265}" srcOrd="1" destOrd="0" presId="urn:microsoft.com/office/officeart/2018/5/layout/IconLeafLabelList"/>
    <dgm:cxn modelId="{8C79B67E-0C70-49AC-810B-39E5A7D4C693}" type="presParOf" srcId="{6F98436D-D0C8-4ED5-B284-D6DDA684394E}" destId="{3321C9BC-733C-491D-BE00-8927F5603BF5}" srcOrd="2" destOrd="0" presId="urn:microsoft.com/office/officeart/2018/5/layout/IconLeafLabelList"/>
    <dgm:cxn modelId="{97984CA4-A508-46D9-8D73-6F52CEF77948}" type="presParOf" srcId="{6F98436D-D0C8-4ED5-B284-D6DDA684394E}" destId="{634E9E99-5918-449C-9089-B57A265EDF8C}" srcOrd="3" destOrd="0" presId="urn:microsoft.com/office/officeart/2018/5/layout/IconLeaf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C69C8A-8B33-4DED-9F24-F8C7B24363D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A96E304-3BEE-44CD-9280-84598E94775D}">
      <dgm:prSet/>
      <dgm:spPr/>
      <dgm:t>
        <a:bodyPr/>
        <a:lstStyle/>
        <a:p>
          <a:pPr>
            <a:defRPr cap="all"/>
          </a:pPr>
          <a:endParaRPr lang="en-US" dirty="0"/>
        </a:p>
      </dgm:t>
    </dgm:pt>
    <dgm:pt modelId="{8CD6EFC6-320D-4B0B-B59A-11DD0B445CC9}" type="parTrans" cxnId="{B92F29AD-657C-4AC2-8A09-C8DF2EABF3AB}">
      <dgm:prSet/>
      <dgm:spPr/>
      <dgm:t>
        <a:bodyPr/>
        <a:lstStyle/>
        <a:p>
          <a:endParaRPr lang="en-US"/>
        </a:p>
      </dgm:t>
    </dgm:pt>
    <dgm:pt modelId="{8995D2BC-6710-4D58-8D13-6B4D08609F01}" type="sibTrans" cxnId="{B92F29AD-657C-4AC2-8A09-C8DF2EABF3AB}">
      <dgm:prSet/>
      <dgm:spPr/>
      <dgm:t>
        <a:bodyPr/>
        <a:lstStyle/>
        <a:p>
          <a:endParaRPr lang="en-US"/>
        </a:p>
      </dgm:t>
    </dgm:pt>
    <dgm:pt modelId="{87727B42-621E-44C4-831E-587D359FA54C}">
      <dgm:prSet/>
      <dgm:spPr/>
      <dgm:t>
        <a:bodyPr/>
        <a:lstStyle/>
        <a:p>
          <a:pPr>
            <a:defRPr cap="all"/>
          </a:pPr>
          <a:endParaRPr lang="en-US" dirty="0"/>
        </a:p>
      </dgm:t>
    </dgm:pt>
    <dgm:pt modelId="{B3E3309C-4D9C-4C71-886B-15319DC97358}" type="parTrans" cxnId="{55FEFCDD-10EF-4138-8F85-327A18658BEE}">
      <dgm:prSet/>
      <dgm:spPr/>
      <dgm:t>
        <a:bodyPr/>
        <a:lstStyle/>
        <a:p>
          <a:endParaRPr lang="en-US"/>
        </a:p>
      </dgm:t>
    </dgm:pt>
    <dgm:pt modelId="{04A412D6-8897-4CBF-922A-D403101C57FC}" type="sibTrans" cxnId="{55FEFCDD-10EF-4138-8F85-327A18658BEE}">
      <dgm:prSet/>
      <dgm:spPr/>
      <dgm:t>
        <a:bodyPr/>
        <a:lstStyle/>
        <a:p>
          <a:endParaRPr lang="en-US"/>
        </a:p>
      </dgm:t>
    </dgm:pt>
    <dgm:pt modelId="{4147E12F-E75B-45B3-A3A7-64C4D11D6F99}">
      <dgm:prSet/>
      <dgm:spPr/>
      <dgm:t>
        <a:bodyPr/>
        <a:lstStyle/>
        <a:p>
          <a:pPr>
            <a:defRPr cap="all"/>
          </a:pPr>
          <a:endParaRPr lang="en-US" dirty="0"/>
        </a:p>
      </dgm:t>
    </dgm:pt>
    <dgm:pt modelId="{FDF0FDF0-EA6C-43D7-A2D0-B0BD90DEBB86}" type="sibTrans" cxnId="{07AC9275-50EB-4ACD-8B2A-C5A1775419D1}">
      <dgm:prSet/>
      <dgm:spPr/>
      <dgm:t>
        <a:bodyPr/>
        <a:lstStyle/>
        <a:p>
          <a:endParaRPr lang="en-US"/>
        </a:p>
      </dgm:t>
    </dgm:pt>
    <dgm:pt modelId="{D38101D7-F249-42B0-8776-DF293C9DC8A3}" type="parTrans" cxnId="{07AC9275-50EB-4ACD-8B2A-C5A1775419D1}">
      <dgm:prSet/>
      <dgm:spPr/>
      <dgm:t>
        <a:bodyPr/>
        <a:lstStyle/>
        <a:p>
          <a:endParaRPr lang="en-US"/>
        </a:p>
      </dgm:t>
    </dgm:pt>
    <dgm:pt modelId="{40884EE0-51E8-4BC7-8BCB-9A6782B61AB2}" type="pres">
      <dgm:prSet presAssocID="{60C69C8A-8B33-4DED-9F24-F8C7B24363D6}" presName="root" presStyleCnt="0">
        <dgm:presLayoutVars>
          <dgm:dir/>
          <dgm:resizeHandles val="exact"/>
        </dgm:presLayoutVars>
      </dgm:prSet>
      <dgm:spPr/>
    </dgm:pt>
    <dgm:pt modelId="{27A073C4-E353-48A8-A566-D527CAF2E94B}" type="pres">
      <dgm:prSet presAssocID="{4147E12F-E75B-45B3-A3A7-64C4D11D6F99}" presName="compNode" presStyleCnt="0"/>
      <dgm:spPr/>
    </dgm:pt>
    <dgm:pt modelId="{A8CE08F9-568C-4243-B7B8-C738421EC461}" type="pres">
      <dgm:prSet presAssocID="{4147E12F-E75B-45B3-A3A7-64C4D11D6F99}" presName="iconBgRect" presStyleLbl="bgShp" presStyleIdx="0" presStyleCnt="3"/>
      <dgm:spPr>
        <a:prstGeom prst="round2DiagRect">
          <a:avLst>
            <a:gd name="adj1" fmla="val 29727"/>
            <a:gd name="adj2" fmla="val 0"/>
          </a:avLst>
        </a:prstGeom>
        <a:solidFill>
          <a:srgbClr val="1EAAA1"/>
        </a:solidFill>
      </dgm:spPr>
    </dgm:pt>
    <dgm:pt modelId="{6180F146-E06D-48F0-9A7D-A89FC8CD07E1}" type="pres">
      <dgm:prSet presAssocID="{4147E12F-E75B-45B3-A3A7-64C4D11D6F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basket"/>
        </a:ext>
      </dgm:extLst>
    </dgm:pt>
    <dgm:pt modelId="{D60E50DE-678C-49FF-A103-1A5DF4A0CB96}" type="pres">
      <dgm:prSet presAssocID="{4147E12F-E75B-45B3-A3A7-64C4D11D6F99}" presName="spaceRect" presStyleCnt="0"/>
      <dgm:spPr/>
    </dgm:pt>
    <dgm:pt modelId="{53C518B7-CCC8-47E1-B069-F87D8D031D12}" type="pres">
      <dgm:prSet presAssocID="{4147E12F-E75B-45B3-A3A7-64C4D11D6F99}" presName="textRect" presStyleLbl="revTx" presStyleIdx="0" presStyleCnt="3">
        <dgm:presLayoutVars>
          <dgm:chMax val="1"/>
          <dgm:chPref val="1"/>
        </dgm:presLayoutVars>
      </dgm:prSet>
      <dgm:spPr/>
    </dgm:pt>
    <dgm:pt modelId="{5EBD8BA4-DC06-47BB-A051-ED8F32B94202}" type="pres">
      <dgm:prSet presAssocID="{FDF0FDF0-EA6C-43D7-A2D0-B0BD90DEBB86}" presName="sibTrans" presStyleCnt="0"/>
      <dgm:spPr/>
    </dgm:pt>
    <dgm:pt modelId="{27D3084A-0BF0-4E53-81FC-C2EB162FF2B0}" type="pres">
      <dgm:prSet presAssocID="{4A96E304-3BEE-44CD-9280-84598E94775D}" presName="compNode" presStyleCnt="0"/>
      <dgm:spPr/>
    </dgm:pt>
    <dgm:pt modelId="{D7688830-C7C4-4A1C-B9A2-81824D5E82D1}" type="pres">
      <dgm:prSet presAssocID="{4A96E304-3BEE-44CD-9280-84598E94775D}" presName="iconBgRect" presStyleLbl="bgShp" presStyleIdx="1" presStyleCnt="3"/>
      <dgm:spPr>
        <a:prstGeom prst="round2DiagRect">
          <a:avLst>
            <a:gd name="adj1" fmla="val 29727"/>
            <a:gd name="adj2" fmla="val 0"/>
          </a:avLst>
        </a:prstGeom>
        <a:solidFill>
          <a:srgbClr val="242C6A"/>
        </a:solidFill>
      </dgm:spPr>
    </dgm:pt>
    <dgm:pt modelId="{5E038D46-5A59-4B12-AEF9-9180A84C0CC8}" type="pres">
      <dgm:prSet presAssocID="{4A96E304-3BEE-44CD-9280-84598E9477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34944E11-FAAF-40AD-A49E-88D09FE75F94}" type="pres">
      <dgm:prSet presAssocID="{4A96E304-3BEE-44CD-9280-84598E94775D}" presName="spaceRect" presStyleCnt="0"/>
      <dgm:spPr/>
    </dgm:pt>
    <dgm:pt modelId="{D694A284-2539-42BB-8BA5-65B4106B575D}" type="pres">
      <dgm:prSet presAssocID="{4A96E304-3BEE-44CD-9280-84598E94775D}" presName="textRect" presStyleLbl="revTx" presStyleIdx="1" presStyleCnt="3">
        <dgm:presLayoutVars>
          <dgm:chMax val="1"/>
          <dgm:chPref val="1"/>
        </dgm:presLayoutVars>
      </dgm:prSet>
      <dgm:spPr/>
    </dgm:pt>
    <dgm:pt modelId="{1295B2FC-30AA-4E0C-8DEB-BE9EE2E18BA3}" type="pres">
      <dgm:prSet presAssocID="{8995D2BC-6710-4D58-8D13-6B4D08609F01}" presName="sibTrans" presStyleCnt="0"/>
      <dgm:spPr/>
    </dgm:pt>
    <dgm:pt modelId="{6F98436D-D0C8-4ED5-B284-D6DDA684394E}" type="pres">
      <dgm:prSet presAssocID="{87727B42-621E-44C4-831E-587D359FA54C}" presName="compNode" presStyleCnt="0"/>
      <dgm:spPr/>
    </dgm:pt>
    <dgm:pt modelId="{DBA47C6D-865F-4B53-BFD2-651F20DB825E}" type="pres">
      <dgm:prSet presAssocID="{87727B42-621E-44C4-831E-587D359FA54C}" presName="iconBgRect" presStyleLbl="bgShp" presStyleIdx="2" presStyleCnt="3"/>
      <dgm:spPr>
        <a:prstGeom prst="round2DiagRect">
          <a:avLst>
            <a:gd name="adj1" fmla="val 29727"/>
            <a:gd name="adj2" fmla="val 0"/>
          </a:avLst>
        </a:prstGeom>
        <a:solidFill>
          <a:srgbClr val="8A3293"/>
        </a:solidFill>
      </dgm:spPr>
    </dgm:pt>
    <dgm:pt modelId="{54C8A688-514D-484E-B714-85D504B24265}" type="pres">
      <dgm:prSet presAssocID="{87727B42-621E-44C4-831E-587D359FA5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atre"/>
        </a:ext>
      </dgm:extLst>
    </dgm:pt>
    <dgm:pt modelId="{3321C9BC-733C-491D-BE00-8927F5603BF5}" type="pres">
      <dgm:prSet presAssocID="{87727B42-621E-44C4-831E-587D359FA54C}" presName="spaceRect" presStyleCnt="0"/>
      <dgm:spPr/>
    </dgm:pt>
    <dgm:pt modelId="{634E9E99-5918-449C-9089-B57A265EDF8C}" type="pres">
      <dgm:prSet presAssocID="{87727B42-621E-44C4-831E-587D359FA54C}" presName="textRect" presStyleLbl="revTx" presStyleIdx="2" presStyleCnt="3">
        <dgm:presLayoutVars>
          <dgm:chMax val="1"/>
          <dgm:chPref val="1"/>
        </dgm:presLayoutVars>
      </dgm:prSet>
      <dgm:spPr/>
    </dgm:pt>
  </dgm:ptLst>
  <dgm:cxnLst>
    <dgm:cxn modelId="{A4939E07-77B0-44D9-974C-21B4F3CE9497}" type="presOf" srcId="{4A96E304-3BEE-44CD-9280-84598E94775D}" destId="{D694A284-2539-42BB-8BA5-65B4106B575D}" srcOrd="0" destOrd="0" presId="urn:microsoft.com/office/officeart/2018/5/layout/IconLeafLabelList"/>
    <dgm:cxn modelId="{49BD156B-624F-467F-96C1-E9AACD5142A4}" type="presOf" srcId="{87727B42-621E-44C4-831E-587D359FA54C}" destId="{634E9E99-5918-449C-9089-B57A265EDF8C}" srcOrd="0" destOrd="0" presId="urn:microsoft.com/office/officeart/2018/5/layout/IconLeafLabelList"/>
    <dgm:cxn modelId="{07AC9275-50EB-4ACD-8B2A-C5A1775419D1}" srcId="{60C69C8A-8B33-4DED-9F24-F8C7B24363D6}" destId="{4147E12F-E75B-45B3-A3A7-64C4D11D6F99}" srcOrd="0" destOrd="0" parTransId="{D38101D7-F249-42B0-8776-DF293C9DC8A3}" sibTransId="{FDF0FDF0-EA6C-43D7-A2D0-B0BD90DEBB86}"/>
    <dgm:cxn modelId="{FEFCC48E-0C22-4C23-8DE1-A39A2CB0875A}" type="presOf" srcId="{4147E12F-E75B-45B3-A3A7-64C4D11D6F99}" destId="{53C518B7-CCC8-47E1-B069-F87D8D031D12}" srcOrd="0" destOrd="0" presId="urn:microsoft.com/office/officeart/2018/5/layout/IconLeafLabelList"/>
    <dgm:cxn modelId="{29DFE28F-6827-4DBE-81F1-C02B33C8A9A7}" type="presOf" srcId="{60C69C8A-8B33-4DED-9F24-F8C7B24363D6}" destId="{40884EE0-51E8-4BC7-8BCB-9A6782B61AB2}" srcOrd="0" destOrd="0" presId="urn:microsoft.com/office/officeart/2018/5/layout/IconLeafLabelList"/>
    <dgm:cxn modelId="{B92F29AD-657C-4AC2-8A09-C8DF2EABF3AB}" srcId="{60C69C8A-8B33-4DED-9F24-F8C7B24363D6}" destId="{4A96E304-3BEE-44CD-9280-84598E94775D}" srcOrd="1" destOrd="0" parTransId="{8CD6EFC6-320D-4B0B-B59A-11DD0B445CC9}" sibTransId="{8995D2BC-6710-4D58-8D13-6B4D08609F01}"/>
    <dgm:cxn modelId="{55FEFCDD-10EF-4138-8F85-327A18658BEE}" srcId="{60C69C8A-8B33-4DED-9F24-F8C7B24363D6}" destId="{87727B42-621E-44C4-831E-587D359FA54C}" srcOrd="2" destOrd="0" parTransId="{B3E3309C-4D9C-4C71-886B-15319DC97358}" sibTransId="{04A412D6-8897-4CBF-922A-D403101C57FC}"/>
    <dgm:cxn modelId="{37DFA523-AA3B-493F-B635-83EA5A7995BB}" type="presParOf" srcId="{40884EE0-51E8-4BC7-8BCB-9A6782B61AB2}" destId="{27A073C4-E353-48A8-A566-D527CAF2E94B}" srcOrd="0" destOrd="0" presId="urn:microsoft.com/office/officeart/2018/5/layout/IconLeafLabelList"/>
    <dgm:cxn modelId="{1330FEB8-06E2-4DDF-A5D3-AAC6DFD083CB}" type="presParOf" srcId="{27A073C4-E353-48A8-A566-D527CAF2E94B}" destId="{A8CE08F9-568C-4243-B7B8-C738421EC461}" srcOrd="0" destOrd="0" presId="urn:microsoft.com/office/officeart/2018/5/layout/IconLeafLabelList"/>
    <dgm:cxn modelId="{F04A3B1D-E02E-4928-AD55-D7B50EA8BEFD}" type="presParOf" srcId="{27A073C4-E353-48A8-A566-D527CAF2E94B}" destId="{6180F146-E06D-48F0-9A7D-A89FC8CD07E1}" srcOrd="1" destOrd="0" presId="urn:microsoft.com/office/officeart/2018/5/layout/IconLeafLabelList"/>
    <dgm:cxn modelId="{BCA62D12-775F-4A9A-AE6A-A5C464E8D1F3}" type="presParOf" srcId="{27A073C4-E353-48A8-A566-D527CAF2E94B}" destId="{D60E50DE-678C-49FF-A103-1A5DF4A0CB96}" srcOrd="2" destOrd="0" presId="urn:microsoft.com/office/officeart/2018/5/layout/IconLeafLabelList"/>
    <dgm:cxn modelId="{5B6A9CB1-9AA7-49A7-8E1B-344B0EB17F17}" type="presParOf" srcId="{27A073C4-E353-48A8-A566-D527CAF2E94B}" destId="{53C518B7-CCC8-47E1-B069-F87D8D031D12}" srcOrd="3" destOrd="0" presId="urn:microsoft.com/office/officeart/2018/5/layout/IconLeafLabelList"/>
    <dgm:cxn modelId="{81A63A12-989F-4B62-8C70-7E5A6BDFAE3F}" type="presParOf" srcId="{40884EE0-51E8-4BC7-8BCB-9A6782B61AB2}" destId="{5EBD8BA4-DC06-47BB-A051-ED8F32B94202}" srcOrd="1" destOrd="0" presId="urn:microsoft.com/office/officeart/2018/5/layout/IconLeafLabelList"/>
    <dgm:cxn modelId="{CFC51989-2AFC-4038-B05F-B96A8B2BC6CD}" type="presParOf" srcId="{40884EE0-51E8-4BC7-8BCB-9A6782B61AB2}" destId="{27D3084A-0BF0-4E53-81FC-C2EB162FF2B0}" srcOrd="2" destOrd="0" presId="urn:microsoft.com/office/officeart/2018/5/layout/IconLeafLabelList"/>
    <dgm:cxn modelId="{C1412A71-03E8-4CA0-BDAE-4F2FB641237F}" type="presParOf" srcId="{27D3084A-0BF0-4E53-81FC-C2EB162FF2B0}" destId="{D7688830-C7C4-4A1C-B9A2-81824D5E82D1}" srcOrd="0" destOrd="0" presId="urn:microsoft.com/office/officeart/2018/5/layout/IconLeafLabelList"/>
    <dgm:cxn modelId="{D6DFCD91-EC49-43DA-9CAD-FBF83E2171EB}" type="presParOf" srcId="{27D3084A-0BF0-4E53-81FC-C2EB162FF2B0}" destId="{5E038D46-5A59-4B12-AEF9-9180A84C0CC8}" srcOrd="1" destOrd="0" presId="urn:microsoft.com/office/officeart/2018/5/layout/IconLeafLabelList"/>
    <dgm:cxn modelId="{73375069-BBC6-4DA3-A4D6-957A0696B58C}" type="presParOf" srcId="{27D3084A-0BF0-4E53-81FC-C2EB162FF2B0}" destId="{34944E11-FAAF-40AD-A49E-88D09FE75F94}" srcOrd="2" destOrd="0" presId="urn:microsoft.com/office/officeart/2018/5/layout/IconLeafLabelList"/>
    <dgm:cxn modelId="{74D17598-F0F3-45A2-A8F9-901CCAB367F4}" type="presParOf" srcId="{27D3084A-0BF0-4E53-81FC-C2EB162FF2B0}" destId="{D694A284-2539-42BB-8BA5-65B4106B575D}" srcOrd="3" destOrd="0" presId="urn:microsoft.com/office/officeart/2018/5/layout/IconLeafLabelList"/>
    <dgm:cxn modelId="{2A1E79E4-7743-4394-8756-84CC6E10839F}" type="presParOf" srcId="{40884EE0-51E8-4BC7-8BCB-9A6782B61AB2}" destId="{1295B2FC-30AA-4E0C-8DEB-BE9EE2E18BA3}" srcOrd="3" destOrd="0" presId="urn:microsoft.com/office/officeart/2018/5/layout/IconLeafLabelList"/>
    <dgm:cxn modelId="{47EF1796-940D-47AC-ACBA-22B7D685B75F}" type="presParOf" srcId="{40884EE0-51E8-4BC7-8BCB-9A6782B61AB2}" destId="{6F98436D-D0C8-4ED5-B284-D6DDA684394E}" srcOrd="4" destOrd="0" presId="urn:microsoft.com/office/officeart/2018/5/layout/IconLeafLabelList"/>
    <dgm:cxn modelId="{CD9BFC80-D890-4EB4-B70E-28338F4863E8}" type="presParOf" srcId="{6F98436D-D0C8-4ED5-B284-D6DDA684394E}" destId="{DBA47C6D-865F-4B53-BFD2-651F20DB825E}" srcOrd="0" destOrd="0" presId="urn:microsoft.com/office/officeart/2018/5/layout/IconLeafLabelList"/>
    <dgm:cxn modelId="{22313F8F-E6A5-41B1-8709-98BE66C9F7CF}" type="presParOf" srcId="{6F98436D-D0C8-4ED5-B284-D6DDA684394E}" destId="{54C8A688-514D-484E-B714-85D504B24265}" srcOrd="1" destOrd="0" presId="urn:microsoft.com/office/officeart/2018/5/layout/IconLeafLabelList"/>
    <dgm:cxn modelId="{8C79B67E-0C70-49AC-810B-39E5A7D4C693}" type="presParOf" srcId="{6F98436D-D0C8-4ED5-B284-D6DDA684394E}" destId="{3321C9BC-733C-491D-BE00-8927F5603BF5}" srcOrd="2" destOrd="0" presId="urn:microsoft.com/office/officeart/2018/5/layout/IconLeafLabelList"/>
    <dgm:cxn modelId="{97984CA4-A508-46D9-8D73-6F52CEF77948}" type="presParOf" srcId="{6F98436D-D0C8-4ED5-B284-D6DDA684394E}" destId="{634E9E99-5918-449C-9089-B57A265EDF8C}" srcOrd="3" destOrd="0" presId="urn:microsoft.com/office/officeart/2018/5/layout/IconLeaf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E08F9-568C-4243-B7B8-C738421EC461}">
      <dsp:nvSpPr>
        <dsp:cNvPr id="0" name=""/>
        <dsp:cNvSpPr/>
      </dsp:nvSpPr>
      <dsp:spPr>
        <a:xfrm>
          <a:off x="718225" y="413831"/>
          <a:ext cx="1990125" cy="1990125"/>
        </a:xfrm>
        <a:prstGeom prst="round2DiagRect">
          <a:avLst>
            <a:gd name="adj1" fmla="val 29727"/>
            <a:gd name="adj2" fmla="val 0"/>
          </a:avLst>
        </a:prstGeom>
        <a:solidFill>
          <a:srgbClr val="1EAAA1"/>
        </a:solidFill>
        <a:ln>
          <a:noFill/>
        </a:ln>
        <a:effectLst/>
      </dsp:spPr>
      <dsp:style>
        <a:lnRef idx="0">
          <a:scrgbClr r="0" g="0" b="0"/>
        </a:lnRef>
        <a:fillRef idx="1">
          <a:scrgbClr r="0" g="0" b="0"/>
        </a:fillRef>
        <a:effectRef idx="0">
          <a:scrgbClr r="0" g="0" b="0"/>
        </a:effectRef>
        <a:fontRef idx="minor"/>
      </dsp:style>
    </dsp:sp>
    <dsp:sp modelId="{6180F146-E06D-48F0-9A7D-A89FC8CD07E1}">
      <dsp:nvSpPr>
        <dsp:cNvPr id="0" name=""/>
        <dsp:cNvSpPr/>
      </dsp:nvSpPr>
      <dsp:spPr>
        <a:xfrm>
          <a:off x="1142350" y="837956"/>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C518B7-CCC8-47E1-B069-F87D8D031D12}">
      <dsp:nvSpPr>
        <dsp:cNvPr id="0" name=""/>
        <dsp:cNvSpPr/>
      </dsp:nvSpPr>
      <dsp:spPr>
        <a:xfrm>
          <a:off x="82037"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82037" y="3023832"/>
        <a:ext cx="3262500" cy="720000"/>
      </dsp:txXfrm>
    </dsp:sp>
    <dsp:sp modelId="{D7688830-C7C4-4A1C-B9A2-81824D5E82D1}">
      <dsp:nvSpPr>
        <dsp:cNvPr id="0" name=""/>
        <dsp:cNvSpPr/>
      </dsp:nvSpPr>
      <dsp:spPr>
        <a:xfrm>
          <a:off x="4551662" y="413831"/>
          <a:ext cx="1990125" cy="1990125"/>
        </a:xfrm>
        <a:prstGeom prst="round2DiagRect">
          <a:avLst>
            <a:gd name="adj1" fmla="val 29727"/>
            <a:gd name="adj2" fmla="val 0"/>
          </a:avLst>
        </a:prstGeom>
        <a:solidFill>
          <a:srgbClr val="242C6A"/>
        </a:solidFill>
        <a:ln>
          <a:noFill/>
        </a:ln>
        <a:effectLst/>
      </dsp:spPr>
      <dsp:style>
        <a:lnRef idx="0">
          <a:scrgbClr r="0" g="0" b="0"/>
        </a:lnRef>
        <a:fillRef idx="1">
          <a:scrgbClr r="0" g="0" b="0"/>
        </a:fillRef>
        <a:effectRef idx="0">
          <a:scrgbClr r="0" g="0" b="0"/>
        </a:effectRef>
        <a:fontRef idx="minor"/>
      </dsp:style>
    </dsp:sp>
    <dsp:sp modelId="{5E038D46-5A59-4B12-AEF9-9180A84C0CC8}">
      <dsp:nvSpPr>
        <dsp:cNvPr id="0" name=""/>
        <dsp:cNvSpPr/>
      </dsp:nvSpPr>
      <dsp:spPr>
        <a:xfrm>
          <a:off x="4975787" y="83795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94A284-2539-42BB-8BA5-65B4106B575D}">
      <dsp:nvSpPr>
        <dsp:cNvPr id="0" name=""/>
        <dsp:cNvSpPr/>
      </dsp:nvSpPr>
      <dsp:spPr>
        <a:xfrm>
          <a:off x="3915475"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3915475" y="3023832"/>
        <a:ext cx="3262500" cy="720000"/>
      </dsp:txXfrm>
    </dsp:sp>
    <dsp:sp modelId="{DBA47C6D-865F-4B53-BFD2-651F20DB825E}">
      <dsp:nvSpPr>
        <dsp:cNvPr id="0" name=""/>
        <dsp:cNvSpPr/>
      </dsp:nvSpPr>
      <dsp:spPr>
        <a:xfrm>
          <a:off x="8385100" y="413831"/>
          <a:ext cx="1990125" cy="1990125"/>
        </a:xfrm>
        <a:prstGeom prst="round2DiagRect">
          <a:avLst>
            <a:gd name="adj1" fmla="val 29727"/>
            <a:gd name="adj2" fmla="val 0"/>
          </a:avLst>
        </a:prstGeom>
        <a:solidFill>
          <a:srgbClr val="8A3293"/>
        </a:solidFill>
        <a:ln>
          <a:noFill/>
        </a:ln>
        <a:effectLst/>
      </dsp:spPr>
      <dsp:style>
        <a:lnRef idx="0">
          <a:scrgbClr r="0" g="0" b="0"/>
        </a:lnRef>
        <a:fillRef idx="1">
          <a:scrgbClr r="0" g="0" b="0"/>
        </a:fillRef>
        <a:effectRef idx="0">
          <a:scrgbClr r="0" g="0" b="0"/>
        </a:effectRef>
        <a:fontRef idx="minor"/>
      </dsp:style>
    </dsp:sp>
    <dsp:sp modelId="{54C8A688-514D-484E-B714-85D504B24265}">
      <dsp:nvSpPr>
        <dsp:cNvPr id="0" name=""/>
        <dsp:cNvSpPr/>
      </dsp:nvSpPr>
      <dsp:spPr>
        <a:xfrm>
          <a:off x="8809225" y="837956"/>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4E9E99-5918-449C-9089-B57A265EDF8C}">
      <dsp:nvSpPr>
        <dsp:cNvPr id="0" name=""/>
        <dsp:cNvSpPr/>
      </dsp:nvSpPr>
      <dsp:spPr>
        <a:xfrm>
          <a:off x="7748912"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7748912" y="3023832"/>
        <a:ext cx="32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E08F9-568C-4243-B7B8-C738421EC461}">
      <dsp:nvSpPr>
        <dsp:cNvPr id="0" name=""/>
        <dsp:cNvSpPr/>
      </dsp:nvSpPr>
      <dsp:spPr>
        <a:xfrm>
          <a:off x="718225" y="413831"/>
          <a:ext cx="1990125" cy="1990125"/>
        </a:xfrm>
        <a:prstGeom prst="round2DiagRect">
          <a:avLst>
            <a:gd name="adj1" fmla="val 29727"/>
            <a:gd name="adj2" fmla="val 0"/>
          </a:avLst>
        </a:prstGeom>
        <a:solidFill>
          <a:srgbClr val="1EAAA1"/>
        </a:solidFill>
        <a:ln>
          <a:noFill/>
        </a:ln>
        <a:effectLst/>
      </dsp:spPr>
      <dsp:style>
        <a:lnRef idx="0">
          <a:scrgbClr r="0" g="0" b="0"/>
        </a:lnRef>
        <a:fillRef idx="1">
          <a:scrgbClr r="0" g="0" b="0"/>
        </a:fillRef>
        <a:effectRef idx="0">
          <a:scrgbClr r="0" g="0" b="0"/>
        </a:effectRef>
        <a:fontRef idx="minor"/>
      </dsp:style>
    </dsp:sp>
    <dsp:sp modelId="{6180F146-E06D-48F0-9A7D-A89FC8CD07E1}">
      <dsp:nvSpPr>
        <dsp:cNvPr id="0" name=""/>
        <dsp:cNvSpPr/>
      </dsp:nvSpPr>
      <dsp:spPr>
        <a:xfrm>
          <a:off x="1142350" y="837956"/>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C518B7-CCC8-47E1-B069-F87D8D031D12}">
      <dsp:nvSpPr>
        <dsp:cNvPr id="0" name=""/>
        <dsp:cNvSpPr/>
      </dsp:nvSpPr>
      <dsp:spPr>
        <a:xfrm>
          <a:off x="82037"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82037" y="3023832"/>
        <a:ext cx="3262500" cy="720000"/>
      </dsp:txXfrm>
    </dsp:sp>
    <dsp:sp modelId="{D7688830-C7C4-4A1C-B9A2-81824D5E82D1}">
      <dsp:nvSpPr>
        <dsp:cNvPr id="0" name=""/>
        <dsp:cNvSpPr/>
      </dsp:nvSpPr>
      <dsp:spPr>
        <a:xfrm>
          <a:off x="4551662" y="413831"/>
          <a:ext cx="1990125" cy="1990125"/>
        </a:xfrm>
        <a:prstGeom prst="round2DiagRect">
          <a:avLst>
            <a:gd name="adj1" fmla="val 29727"/>
            <a:gd name="adj2" fmla="val 0"/>
          </a:avLst>
        </a:prstGeom>
        <a:solidFill>
          <a:srgbClr val="242C6A"/>
        </a:solidFill>
        <a:ln>
          <a:noFill/>
        </a:ln>
        <a:effectLst/>
      </dsp:spPr>
      <dsp:style>
        <a:lnRef idx="0">
          <a:scrgbClr r="0" g="0" b="0"/>
        </a:lnRef>
        <a:fillRef idx="1">
          <a:scrgbClr r="0" g="0" b="0"/>
        </a:fillRef>
        <a:effectRef idx="0">
          <a:scrgbClr r="0" g="0" b="0"/>
        </a:effectRef>
        <a:fontRef idx="minor"/>
      </dsp:style>
    </dsp:sp>
    <dsp:sp modelId="{5E038D46-5A59-4B12-AEF9-9180A84C0CC8}">
      <dsp:nvSpPr>
        <dsp:cNvPr id="0" name=""/>
        <dsp:cNvSpPr/>
      </dsp:nvSpPr>
      <dsp:spPr>
        <a:xfrm>
          <a:off x="4975787" y="83795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94A284-2539-42BB-8BA5-65B4106B575D}">
      <dsp:nvSpPr>
        <dsp:cNvPr id="0" name=""/>
        <dsp:cNvSpPr/>
      </dsp:nvSpPr>
      <dsp:spPr>
        <a:xfrm>
          <a:off x="3915475"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3915475" y="3023832"/>
        <a:ext cx="3262500" cy="720000"/>
      </dsp:txXfrm>
    </dsp:sp>
    <dsp:sp modelId="{DBA47C6D-865F-4B53-BFD2-651F20DB825E}">
      <dsp:nvSpPr>
        <dsp:cNvPr id="0" name=""/>
        <dsp:cNvSpPr/>
      </dsp:nvSpPr>
      <dsp:spPr>
        <a:xfrm>
          <a:off x="8385100" y="413831"/>
          <a:ext cx="1990125" cy="1990125"/>
        </a:xfrm>
        <a:prstGeom prst="round2DiagRect">
          <a:avLst>
            <a:gd name="adj1" fmla="val 29727"/>
            <a:gd name="adj2" fmla="val 0"/>
          </a:avLst>
        </a:prstGeom>
        <a:solidFill>
          <a:srgbClr val="8A3293"/>
        </a:solidFill>
        <a:ln>
          <a:noFill/>
        </a:ln>
        <a:effectLst/>
      </dsp:spPr>
      <dsp:style>
        <a:lnRef idx="0">
          <a:scrgbClr r="0" g="0" b="0"/>
        </a:lnRef>
        <a:fillRef idx="1">
          <a:scrgbClr r="0" g="0" b="0"/>
        </a:fillRef>
        <a:effectRef idx="0">
          <a:scrgbClr r="0" g="0" b="0"/>
        </a:effectRef>
        <a:fontRef idx="minor"/>
      </dsp:style>
    </dsp:sp>
    <dsp:sp modelId="{54C8A688-514D-484E-B714-85D504B24265}">
      <dsp:nvSpPr>
        <dsp:cNvPr id="0" name=""/>
        <dsp:cNvSpPr/>
      </dsp:nvSpPr>
      <dsp:spPr>
        <a:xfrm>
          <a:off x="8809225" y="837956"/>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4E9E99-5918-449C-9089-B57A265EDF8C}">
      <dsp:nvSpPr>
        <dsp:cNvPr id="0" name=""/>
        <dsp:cNvSpPr/>
      </dsp:nvSpPr>
      <dsp:spPr>
        <a:xfrm>
          <a:off x="7748912"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7748912" y="3023832"/>
        <a:ext cx="3262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E08F9-568C-4243-B7B8-C738421EC461}">
      <dsp:nvSpPr>
        <dsp:cNvPr id="0" name=""/>
        <dsp:cNvSpPr/>
      </dsp:nvSpPr>
      <dsp:spPr>
        <a:xfrm>
          <a:off x="718225" y="413831"/>
          <a:ext cx="1990125" cy="1990125"/>
        </a:xfrm>
        <a:prstGeom prst="round2DiagRect">
          <a:avLst>
            <a:gd name="adj1" fmla="val 29727"/>
            <a:gd name="adj2" fmla="val 0"/>
          </a:avLst>
        </a:prstGeom>
        <a:solidFill>
          <a:srgbClr val="1EAAA1"/>
        </a:solidFill>
        <a:ln>
          <a:noFill/>
        </a:ln>
        <a:effectLst/>
      </dsp:spPr>
      <dsp:style>
        <a:lnRef idx="0">
          <a:scrgbClr r="0" g="0" b="0"/>
        </a:lnRef>
        <a:fillRef idx="1">
          <a:scrgbClr r="0" g="0" b="0"/>
        </a:fillRef>
        <a:effectRef idx="0">
          <a:scrgbClr r="0" g="0" b="0"/>
        </a:effectRef>
        <a:fontRef idx="minor"/>
      </dsp:style>
    </dsp:sp>
    <dsp:sp modelId="{6180F146-E06D-48F0-9A7D-A89FC8CD07E1}">
      <dsp:nvSpPr>
        <dsp:cNvPr id="0" name=""/>
        <dsp:cNvSpPr/>
      </dsp:nvSpPr>
      <dsp:spPr>
        <a:xfrm>
          <a:off x="1142350" y="837956"/>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C518B7-CCC8-47E1-B069-F87D8D031D12}">
      <dsp:nvSpPr>
        <dsp:cNvPr id="0" name=""/>
        <dsp:cNvSpPr/>
      </dsp:nvSpPr>
      <dsp:spPr>
        <a:xfrm>
          <a:off x="82037"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82037" y="3023832"/>
        <a:ext cx="3262500" cy="720000"/>
      </dsp:txXfrm>
    </dsp:sp>
    <dsp:sp modelId="{D7688830-C7C4-4A1C-B9A2-81824D5E82D1}">
      <dsp:nvSpPr>
        <dsp:cNvPr id="0" name=""/>
        <dsp:cNvSpPr/>
      </dsp:nvSpPr>
      <dsp:spPr>
        <a:xfrm>
          <a:off x="4551662" y="413831"/>
          <a:ext cx="1990125" cy="1990125"/>
        </a:xfrm>
        <a:prstGeom prst="round2DiagRect">
          <a:avLst>
            <a:gd name="adj1" fmla="val 29727"/>
            <a:gd name="adj2" fmla="val 0"/>
          </a:avLst>
        </a:prstGeom>
        <a:solidFill>
          <a:srgbClr val="242C6A"/>
        </a:solidFill>
        <a:ln>
          <a:noFill/>
        </a:ln>
        <a:effectLst/>
      </dsp:spPr>
      <dsp:style>
        <a:lnRef idx="0">
          <a:scrgbClr r="0" g="0" b="0"/>
        </a:lnRef>
        <a:fillRef idx="1">
          <a:scrgbClr r="0" g="0" b="0"/>
        </a:fillRef>
        <a:effectRef idx="0">
          <a:scrgbClr r="0" g="0" b="0"/>
        </a:effectRef>
        <a:fontRef idx="minor"/>
      </dsp:style>
    </dsp:sp>
    <dsp:sp modelId="{5E038D46-5A59-4B12-AEF9-9180A84C0CC8}">
      <dsp:nvSpPr>
        <dsp:cNvPr id="0" name=""/>
        <dsp:cNvSpPr/>
      </dsp:nvSpPr>
      <dsp:spPr>
        <a:xfrm>
          <a:off x="4975787" y="83795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94A284-2539-42BB-8BA5-65B4106B575D}">
      <dsp:nvSpPr>
        <dsp:cNvPr id="0" name=""/>
        <dsp:cNvSpPr/>
      </dsp:nvSpPr>
      <dsp:spPr>
        <a:xfrm>
          <a:off x="3915475"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3915475" y="3023832"/>
        <a:ext cx="3262500" cy="720000"/>
      </dsp:txXfrm>
    </dsp:sp>
    <dsp:sp modelId="{DBA47C6D-865F-4B53-BFD2-651F20DB825E}">
      <dsp:nvSpPr>
        <dsp:cNvPr id="0" name=""/>
        <dsp:cNvSpPr/>
      </dsp:nvSpPr>
      <dsp:spPr>
        <a:xfrm>
          <a:off x="8385100" y="413831"/>
          <a:ext cx="1990125" cy="1990125"/>
        </a:xfrm>
        <a:prstGeom prst="round2DiagRect">
          <a:avLst>
            <a:gd name="adj1" fmla="val 29727"/>
            <a:gd name="adj2" fmla="val 0"/>
          </a:avLst>
        </a:prstGeom>
        <a:solidFill>
          <a:srgbClr val="8A3293"/>
        </a:solidFill>
        <a:ln>
          <a:noFill/>
        </a:ln>
        <a:effectLst/>
      </dsp:spPr>
      <dsp:style>
        <a:lnRef idx="0">
          <a:scrgbClr r="0" g="0" b="0"/>
        </a:lnRef>
        <a:fillRef idx="1">
          <a:scrgbClr r="0" g="0" b="0"/>
        </a:fillRef>
        <a:effectRef idx="0">
          <a:scrgbClr r="0" g="0" b="0"/>
        </a:effectRef>
        <a:fontRef idx="minor"/>
      </dsp:style>
    </dsp:sp>
    <dsp:sp modelId="{54C8A688-514D-484E-B714-85D504B24265}">
      <dsp:nvSpPr>
        <dsp:cNvPr id="0" name=""/>
        <dsp:cNvSpPr/>
      </dsp:nvSpPr>
      <dsp:spPr>
        <a:xfrm>
          <a:off x="8809225" y="837956"/>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4E9E99-5918-449C-9089-B57A265EDF8C}">
      <dsp:nvSpPr>
        <dsp:cNvPr id="0" name=""/>
        <dsp:cNvSpPr/>
      </dsp:nvSpPr>
      <dsp:spPr>
        <a:xfrm>
          <a:off x="7748912"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7748912" y="3023832"/>
        <a:ext cx="32625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E08F9-568C-4243-B7B8-C738421EC461}">
      <dsp:nvSpPr>
        <dsp:cNvPr id="0" name=""/>
        <dsp:cNvSpPr/>
      </dsp:nvSpPr>
      <dsp:spPr>
        <a:xfrm>
          <a:off x="718225" y="413831"/>
          <a:ext cx="1990125" cy="1990125"/>
        </a:xfrm>
        <a:prstGeom prst="round2DiagRect">
          <a:avLst>
            <a:gd name="adj1" fmla="val 29727"/>
            <a:gd name="adj2" fmla="val 0"/>
          </a:avLst>
        </a:prstGeom>
        <a:solidFill>
          <a:srgbClr val="1EAAA1"/>
        </a:solidFill>
        <a:ln>
          <a:noFill/>
        </a:ln>
        <a:effectLst/>
      </dsp:spPr>
      <dsp:style>
        <a:lnRef idx="0">
          <a:scrgbClr r="0" g="0" b="0"/>
        </a:lnRef>
        <a:fillRef idx="1">
          <a:scrgbClr r="0" g="0" b="0"/>
        </a:fillRef>
        <a:effectRef idx="0">
          <a:scrgbClr r="0" g="0" b="0"/>
        </a:effectRef>
        <a:fontRef idx="minor"/>
      </dsp:style>
    </dsp:sp>
    <dsp:sp modelId="{6180F146-E06D-48F0-9A7D-A89FC8CD07E1}">
      <dsp:nvSpPr>
        <dsp:cNvPr id="0" name=""/>
        <dsp:cNvSpPr/>
      </dsp:nvSpPr>
      <dsp:spPr>
        <a:xfrm>
          <a:off x="1142350" y="837956"/>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C518B7-CCC8-47E1-B069-F87D8D031D12}">
      <dsp:nvSpPr>
        <dsp:cNvPr id="0" name=""/>
        <dsp:cNvSpPr/>
      </dsp:nvSpPr>
      <dsp:spPr>
        <a:xfrm>
          <a:off x="82037"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82037" y="3023832"/>
        <a:ext cx="3262500" cy="720000"/>
      </dsp:txXfrm>
    </dsp:sp>
    <dsp:sp modelId="{D7688830-C7C4-4A1C-B9A2-81824D5E82D1}">
      <dsp:nvSpPr>
        <dsp:cNvPr id="0" name=""/>
        <dsp:cNvSpPr/>
      </dsp:nvSpPr>
      <dsp:spPr>
        <a:xfrm>
          <a:off x="4551662" y="413831"/>
          <a:ext cx="1990125" cy="1990125"/>
        </a:xfrm>
        <a:prstGeom prst="round2DiagRect">
          <a:avLst>
            <a:gd name="adj1" fmla="val 29727"/>
            <a:gd name="adj2" fmla="val 0"/>
          </a:avLst>
        </a:prstGeom>
        <a:solidFill>
          <a:srgbClr val="242C6A"/>
        </a:solidFill>
        <a:ln>
          <a:noFill/>
        </a:ln>
        <a:effectLst/>
      </dsp:spPr>
      <dsp:style>
        <a:lnRef idx="0">
          <a:scrgbClr r="0" g="0" b="0"/>
        </a:lnRef>
        <a:fillRef idx="1">
          <a:scrgbClr r="0" g="0" b="0"/>
        </a:fillRef>
        <a:effectRef idx="0">
          <a:scrgbClr r="0" g="0" b="0"/>
        </a:effectRef>
        <a:fontRef idx="minor"/>
      </dsp:style>
    </dsp:sp>
    <dsp:sp modelId="{5E038D46-5A59-4B12-AEF9-9180A84C0CC8}">
      <dsp:nvSpPr>
        <dsp:cNvPr id="0" name=""/>
        <dsp:cNvSpPr/>
      </dsp:nvSpPr>
      <dsp:spPr>
        <a:xfrm>
          <a:off x="4975787" y="83795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94A284-2539-42BB-8BA5-65B4106B575D}">
      <dsp:nvSpPr>
        <dsp:cNvPr id="0" name=""/>
        <dsp:cNvSpPr/>
      </dsp:nvSpPr>
      <dsp:spPr>
        <a:xfrm>
          <a:off x="3915475"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3915475" y="3023832"/>
        <a:ext cx="3262500" cy="720000"/>
      </dsp:txXfrm>
    </dsp:sp>
    <dsp:sp modelId="{DBA47C6D-865F-4B53-BFD2-651F20DB825E}">
      <dsp:nvSpPr>
        <dsp:cNvPr id="0" name=""/>
        <dsp:cNvSpPr/>
      </dsp:nvSpPr>
      <dsp:spPr>
        <a:xfrm>
          <a:off x="8385100" y="413831"/>
          <a:ext cx="1990125" cy="1990125"/>
        </a:xfrm>
        <a:prstGeom prst="round2DiagRect">
          <a:avLst>
            <a:gd name="adj1" fmla="val 29727"/>
            <a:gd name="adj2" fmla="val 0"/>
          </a:avLst>
        </a:prstGeom>
        <a:solidFill>
          <a:srgbClr val="8A3293"/>
        </a:solidFill>
        <a:ln>
          <a:noFill/>
        </a:ln>
        <a:effectLst/>
      </dsp:spPr>
      <dsp:style>
        <a:lnRef idx="0">
          <a:scrgbClr r="0" g="0" b="0"/>
        </a:lnRef>
        <a:fillRef idx="1">
          <a:scrgbClr r="0" g="0" b="0"/>
        </a:fillRef>
        <a:effectRef idx="0">
          <a:scrgbClr r="0" g="0" b="0"/>
        </a:effectRef>
        <a:fontRef idx="minor"/>
      </dsp:style>
    </dsp:sp>
    <dsp:sp modelId="{54C8A688-514D-484E-B714-85D504B24265}">
      <dsp:nvSpPr>
        <dsp:cNvPr id="0" name=""/>
        <dsp:cNvSpPr/>
      </dsp:nvSpPr>
      <dsp:spPr>
        <a:xfrm>
          <a:off x="8809225" y="837956"/>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4E9E99-5918-449C-9089-B57A265EDF8C}">
      <dsp:nvSpPr>
        <dsp:cNvPr id="0" name=""/>
        <dsp:cNvSpPr/>
      </dsp:nvSpPr>
      <dsp:spPr>
        <a:xfrm>
          <a:off x="7748912"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7748912" y="3023832"/>
        <a:ext cx="32625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E08F9-568C-4243-B7B8-C738421EC461}">
      <dsp:nvSpPr>
        <dsp:cNvPr id="0" name=""/>
        <dsp:cNvSpPr/>
      </dsp:nvSpPr>
      <dsp:spPr>
        <a:xfrm>
          <a:off x="718225" y="413831"/>
          <a:ext cx="1990125" cy="1990125"/>
        </a:xfrm>
        <a:prstGeom prst="round2DiagRect">
          <a:avLst>
            <a:gd name="adj1" fmla="val 29727"/>
            <a:gd name="adj2" fmla="val 0"/>
          </a:avLst>
        </a:prstGeom>
        <a:solidFill>
          <a:srgbClr val="1EAAA1"/>
        </a:solidFill>
        <a:ln>
          <a:noFill/>
        </a:ln>
        <a:effectLst/>
      </dsp:spPr>
      <dsp:style>
        <a:lnRef idx="0">
          <a:scrgbClr r="0" g="0" b="0"/>
        </a:lnRef>
        <a:fillRef idx="1">
          <a:scrgbClr r="0" g="0" b="0"/>
        </a:fillRef>
        <a:effectRef idx="0">
          <a:scrgbClr r="0" g="0" b="0"/>
        </a:effectRef>
        <a:fontRef idx="minor"/>
      </dsp:style>
    </dsp:sp>
    <dsp:sp modelId="{6180F146-E06D-48F0-9A7D-A89FC8CD07E1}">
      <dsp:nvSpPr>
        <dsp:cNvPr id="0" name=""/>
        <dsp:cNvSpPr/>
      </dsp:nvSpPr>
      <dsp:spPr>
        <a:xfrm>
          <a:off x="1142350" y="837956"/>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C518B7-CCC8-47E1-B069-F87D8D031D12}">
      <dsp:nvSpPr>
        <dsp:cNvPr id="0" name=""/>
        <dsp:cNvSpPr/>
      </dsp:nvSpPr>
      <dsp:spPr>
        <a:xfrm>
          <a:off x="82037"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82037" y="3023832"/>
        <a:ext cx="3262500" cy="720000"/>
      </dsp:txXfrm>
    </dsp:sp>
    <dsp:sp modelId="{D7688830-C7C4-4A1C-B9A2-81824D5E82D1}">
      <dsp:nvSpPr>
        <dsp:cNvPr id="0" name=""/>
        <dsp:cNvSpPr/>
      </dsp:nvSpPr>
      <dsp:spPr>
        <a:xfrm>
          <a:off x="4551662" y="413831"/>
          <a:ext cx="1990125" cy="1990125"/>
        </a:xfrm>
        <a:prstGeom prst="round2DiagRect">
          <a:avLst>
            <a:gd name="adj1" fmla="val 29727"/>
            <a:gd name="adj2" fmla="val 0"/>
          </a:avLst>
        </a:prstGeom>
        <a:solidFill>
          <a:srgbClr val="242C6A"/>
        </a:solidFill>
        <a:ln>
          <a:noFill/>
        </a:ln>
        <a:effectLst/>
      </dsp:spPr>
      <dsp:style>
        <a:lnRef idx="0">
          <a:scrgbClr r="0" g="0" b="0"/>
        </a:lnRef>
        <a:fillRef idx="1">
          <a:scrgbClr r="0" g="0" b="0"/>
        </a:fillRef>
        <a:effectRef idx="0">
          <a:scrgbClr r="0" g="0" b="0"/>
        </a:effectRef>
        <a:fontRef idx="minor"/>
      </dsp:style>
    </dsp:sp>
    <dsp:sp modelId="{5E038D46-5A59-4B12-AEF9-9180A84C0CC8}">
      <dsp:nvSpPr>
        <dsp:cNvPr id="0" name=""/>
        <dsp:cNvSpPr/>
      </dsp:nvSpPr>
      <dsp:spPr>
        <a:xfrm>
          <a:off x="4975787" y="83795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94A284-2539-42BB-8BA5-65B4106B575D}">
      <dsp:nvSpPr>
        <dsp:cNvPr id="0" name=""/>
        <dsp:cNvSpPr/>
      </dsp:nvSpPr>
      <dsp:spPr>
        <a:xfrm>
          <a:off x="3915475"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3915475" y="3023832"/>
        <a:ext cx="3262500" cy="720000"/>
      </dsp:txXfrm>
    </dsp:sp>
    <dsp:sp modelId="{DBA47C6D-865F-4B53-BFD2-651F20DB825E}">
      <dsp:nvSpPr>
        <dsp:cNvPr id="0" name=""/>
        <dsp:cNvSpPr/>
      </dsp:nvSpPr>
      <dsp:spPr>
        <a:xfrm>
          <a:off x="8385100" y="413831"/>
          <a:ext cx="1990125" cy="1990125"/>
        </a:xfrm>
        <a:prstGeom prst="round2DiagRect">
          <a:avLst>
            <a:gd name="adj1" fmla="val 29727"/>
            <a:gd name="adj2" fmla="val 0"/>
          </a:avLst>
        </a:prstGeom>
        <a:solidFill>
          <a:srgbClr val="8A3293"/>
        </a:solidFill>
        <a:ln>
          <a:noFill/>
        </a:ln>
        <a:effectLst/>
      </dsp:spPr>
      <dsp:style>
        <a:lnRef idx="0">
          <a:scrgbClr r="0" g="0" b="0"/>
        </a:lnRef>
        <a:fillRef idx="1">
          <a:scrgbClr r="0" g="0" b="0"/>
        </a:fillRef>
        <a:effectRef idx="0">
          <a:scrgbClr r="0" g="0" b="0"/>
        </a:effectRef>
        <a:fontRef idx="minor"/>
      </dsp:style>
    </dsp:sp>
    <dsp:sp modelId="{54C8A688-514D-484E-B714-85D504B24265}">
      <dsp:nvSpPr>
        <dsp:cNvPr id="0" name=""/>
        <dsp:cNvSpPr/>
      </dsp:nvSpPr>
      <dsp:spPr>
        <a:xfrm>
          <a:off x="8809225" y="837956"/>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4E9E99-5918-449C-9089-B57A265EDF8C}">
      <dsp:nvSpPr>
        <dsp:cNvPr id="0" name=""/>
        <dsp:cNvSpPr/>
      </dsp:nvSpPr>
      <dsp:spPr>
        <a:xfrm>
          <a:off x="7748912"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endParaRPr lang="en-US" sz="4000" kern="1200" dirty="0"/>
        </a:p>
      </dsp:txBody>
      <dsp:txXfrm>
        <a:off x="7748912" y="3023832"/>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endParaRPr lang="en-US" dirty="0">
              <a:latin typeface="Nunito Sans"/>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4528B0B-CE89-4419-9278-6E0865362F83}"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2724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buFont typeface="Arial" panose="020B0604020202020204" pitchFamily="34" charset="0"/>
            </a:pPr>
            <a:r>
              <a:rPr lang="en-CA" b="1" dirty="0"/>
              <a:t>Stimulates the Local Economy</a:t>
            </a:r>
            <a:r>
              <a:rPr lang="en-CA" dirty="0"/>
              <a:t> </a:t>
            </a:r>
            <a:endParaRPr lang="en-CA" b="1" dirty="0"/>
          </a:p>
          <a:p>
            <a:pPr>
              <a:buFont typeface="Arial" panose="020B0604020202020204" pitchFamily="34" charset="0"/>
              <a:buChar char="•"/>
            </a:pPr>
            <a:r>
              <a:rPr lang="en-CA" dirty="0"/>
              <a:t>Increases the purchasing power of low-income community </a:t>
            </a:r>
            <a:r>
              <a:rPr lang="en-US" dirty="0"/>
              <a:t>members, which in turn generates local spending as they tend to spend their wage on immediate </a:t>
            </a:r>
            <a:r>
              <a:rPr lang="en-CA" dirty="0"/>
              <a:t>needs </a:t>
            </a:r>
          </a:p>
          <a:p>
            <a:pPr marL="228600" indent="0"/>
            <a:endParaRPr lang="en-CA" dirty="0"/>
          </a:p>
          <a:p>
            <a:pPr>
              <a:buFont typeface="Arial" panose="020B0604020202020204" pitchFamily="34" charset="0"/>
              <a:buChar char="•"/>
            </a:pPr>
            <a:r>
              <a:rPr lang="en-CA" dirty="0"/>
              <a:t>A study by Goldman Sachs found that when low-income earners get a raise, they spend it in their community, which boosts the local economy. But when high-income earners get a raise, </a:t>
            </a:r>
            <a:r>
              <a:rPr lang="en-US" dirty="0"/>
              <a:t>only between 3-5 cents of each dollar goes into the economy. 95-97% of the raise is gone: invested outside of Canada, spent on vacation, etc.</a:t>
            </a:r>
          </a:p>
          <a:p>
            <a:pPr>
              <a:buFont typeface="Arial" panose="020B0604020202020204" pitchFamily="34" charset="0"/>
              <a:buChar char="•"/>
            </a:pPr>
            <a:endParaRPr lang="en-CA" dirty="0"/>
          </a:p>
          <a:p>
            <a:pPr marL="228600" indent="0"/>
            <a:r>
              <a:rPr lang="en-CA" b="1" dirty="0"/>
              <a:t>Helps build sustainable and Vibrant Communities</a:t>
            </a:r>
            <a:r>
              <a:rPr lang="en-US" dirty="0"/>
              <a:t> </a:t>
            </a:r>
            <a:endParaRPr lang="en-CA" dirty="0"/>
          </a:p>
          <a:p>
            <a:pPr>
              <a:buFont typeface="Arial" panose="020B0604020202020204" pitchFamily="34" charset="0"/>
              <a:buChar char="•"/>
            </a:pPr>
            <a:r>
              <a:rPr lang="en-US" dirty="0"/>
              <a:t>Workplaces that offer a living </a:t>
            </a:r>
            <a:r>
              <a:rPr lang="en-CA" dirty="0"/>
              <a:t>wage attract and retain </a:t>
            </a:r>
            <a:r>
              <a:rPr lang="en-US" dirty="0"/>
              <a:t>employees, who in return stay in the community for a longer term and this is especially pronounced </a:t>
            </a:r>
            <a:r>
              <a:rPr lang="en-CA" dirty="0"/>
              <a:t>in regional communities</a:t>
            </a:r>
            <a:r>
              <a:rPr lang="en-US" dirty="0"/>
              <a:t> </a:t>
            </a:r>
            <a:endParaRPr lang="en-CA" dirty="0"/>
          </a:p>
          <a:p>
            <a:pPr marL="228600" indent="0"/>
            <a:endParaRPr lang="en-CA" dirty="0"/>
          </a:p>
          <a:p>
            <a:pPr>
              <a:buFont typeface="Arial" panose="020B0604020202020204" pitchFamily="34" charset="0"/>
              <a:buChar char="•"/>
            </a:pPr>
            <a:r>
              <a:rPr lang="en-CA" dirty="0"/>
              <a:t>A JPMorgan Chase &amp; Co. study found that younger and lower income consumers make up the bulk of spending for small businesses </a:t>
            </a:r>
          </a:p>
          <a:p>
            <a:pPr marL="228600" indent="0"/>
            <a:endParaRPr lang="en-CA" b="1" dirty="0"/>
          </a:p>
          <a:p>
            <a:pPr marL="228600" indent="0"/>
            <a:r>
              <a:rPr lang="en-CA" b="1" dirty="0"/>
              <a:t>Alleviates the financial cost of Poverty</a:t>
            </a:r>
            <a:r>
              <a:rPr lang="en-US" dirty="0"/>
              <a:t> </a:t>
            </a:r>
            <a:endParaRPr lang="en-CA" dirty="0"/>
          </a:p>
          <a:p>
            <a:pPr>
              <a:buFont typeface="Arial" panose="020B0604020202020204" pitchFamily="34" charset="0"/>
              <a:buChar char="•"/>
            </a:pPr>
            <a:r>
              <a:rPr lang="en-CA" dirty="0"/>
              <a:t>Poverty costs Alberta </a:t>
            </a:r>
            <a:r>
              <a:rPr lang="en-US" dirty="0"/>
              <a:t>approximately $7.1 to $9.5 billion per year due to the demand it puts on the health care and justice system, and foregone tax  </a:t>
            </a:r>
            <a:r>
              <a:rPr lang="en-CA" dirty="0"/>
              <a:t>revenue. </a:t>
            </a:r>
          </a:p>
          <a:p>
            <a:pPr marL="171450" lvl="0" indent="-171450" algn="l">
              <a:spcBef>
                <a:spcPts val="0"/>
              </a:spcBef>
              <a:spcAft>
                <a:spcPts val="0"/>
              </a:spcAft>
              <a:buFont typeface="Arial" panose="020B0604020202020204" pitchFamily="34" charset="0"/>
              <a:buChar char="•"/>
            </a:pPr>
            <a:endParaRPr lang="en-CA"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970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chart from a JPMorgan Chase study – the light blue represents growth in small business spending by the lowest-income individuals, who make up the bulk of the spending on small businesses. The dark blue line represents the highest income individuals, who account for much less of the growth in spending on small businesses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94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-Atlas Coal Mine is working on finalizing their certification, however they currently pay their employees a living wage</a:t>
            </a:r>
          </a:p>
        </p:txBody>
      </p:sp>
      <p:sp>
        <p:nvSpPr>
          <p:cNvPr id="4" name="Slide Number Placeholder 3"/>
          <p:cNvSpPr>
            <a:spLocks noGrp="1"/>
          </p:cNvSpPr>
          <p:nvPr>
            <p:ph type="sldNum" sz="quarter" idx="5"/>
          </p:nvPr>
        </p:nvSpPr>
        <p:spPr/>
        <p:txBody>
          <a:bodyPr/>
          <a:lstStyle/>
          <a:p>
            <a:fld id="{C4528B0B-CE89-4419-9278-6E0865362F83}" type="slidenum">
              <a:rPr lang="en-US" smtClean="0"/>
              <a:t>13</a:t>
            </a:fld>
            <a:endParaRPr lang="en-US"/>
          </a:p>
        </p:txBody>
      </p:sp>
    </p:spTree>
    <p:extLst>
      <p:ext uri="{BB962C8B-B14F-4D97-AF65-F5344CB8AC3E}">
        <p14:creationId xmlns:p14="http://schemas.microsoft.com/office/powerpoint/2010/main" val="3762696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give an example of how a living wage makes a difference in a community. Economists love to make oversimplified models of the world, and our Economist created this world to illustrate the power of a living wage. In this community, there are 3 businesses: one grocery store, one gym, and one theatre.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430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community, the employees in each business don’t make a living wage. They can’t buy the groceries they want (they get mostly ramen and KD), they can’t afford to go to the gym, and they can’t afford to go to the theatre. But they all want to.</a:t>
            </a:r>
          </a:p>
          <a:p>
            <a:endParaRPr lang="en-US" dirty="0"/>
          </a:p>
          <a:p>
            <a:r>
              <a:rPr lang="en-US" dirty="0"/>
              <a:t>And each businesses isn’t making much revenue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0448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grocery store hears about the benefits of a living wage. They want to decrease turnover and increase productivity, so they start paying a living wage to see what happens.</a:t>
            </a:r>
          </a:p>
          <a:p>
            <a:r>
              <a:rPr lang="en-US" dirty="0"/>
              <a:t>Now their employees are happy (see the happy face and hearts), and they can now afford to buy the food they want, they got a gym membership, and they can watch plays at the local theatre</a:t>
            </a:r>
          </a:p>
          <a:p>
            <a:r>
              <a:rPr lang="en-US" dirty="0"/>
              <a:t>The teal dollar signs represent new revenue that each business now gets from the employees of the grocery store who now make a living wage</a:t>
            </a:r>
          </a:p>
          <a:p>
            <a:endParaRPr lang="en-US" dirty="0"/>
          </a:p>
          <a:p>
            <a:r>
              <a:rPr lang="en-US" dirty="0"/>
              <a:t>The grocery store also attracts the best employees, as workers from the gym and theatre jump at any opportunity to work at the grocery store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7484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 the grocery store employees bought a gym membership, the gym has more revenue. The owner decides that they can now afford to pay a living wage.</a:t>
            </a:r>
          </a:p>
          <a:p>
            <a:r>
              <a:rPr lang="en-US" dirty="0"/>
              <a:t>Now their employees are happier (smiley &amp; hearts), and you’ll see there are 2 dollar signs above each business. That’s because the employees of the gym can now afford to buy the food they want, get a gym membership, and watch plays at the theatre. The navy blue dollars represent the new revenue from them</a:t>
            </a:r>
          </a:p>
          <a:p>
            <a:r>
              <a:rPr lang="en-US" dirty="0"/>
              <a:t>And now they attract the best employees along with the grocery store, and the theatre is left with the leftovers</a:t>
            </a:r>
          </a:p>
          <a:p>
            <a:endParaRPr lang="en-US" dirty="0"/>
          </a:p>
          <a:p>
            <a:r>
              <a:rPr lang="en-US" dirty="0"/>
              <a:t>Notice how the theatre is better off, even though they don’t pay a living wage. They also have 2 dollar signs. This is because when any employer in the community pays a living wage, spending in the local economy increases and all businesses benefit, even the ones who don’t pay a living wage (the downside for them is they are less competitive when it comes to recruiting and retaining staff)</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596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theatre is now making 2 dollar signs of revenue, so they decide to put some of it into paying a living wage</a:t>
            </a:r>
          </a:p>
          <a:p>
            <a:r>
              <a:rPr lang="en-US" dirty="0"/>
              <a:t>This boosts their revenue and the revenue in all the other businesses to 3 dollar signs! Everyone benefits from the theatre employees now being able to buy the groceries they want, join the gym, and watch plays (note that this example has been validated in real life from interviews we did with people making below a living wage – we interviewed someone who works in the theatre industry, and they said they wish they could afford to watch plays – if they made a living wage, they would watch plays. So even though they worked in the theatre industry and loved plays, they couldn’t afford to see them!)</a:t>
            </a:r>
          </a:p>
          <a:p>
            <a:endParaRPr lang="en-US" dirty="0"/>
          </a:p>
          <a:p>
            <a:r>
              <a:rPr lang="en-US" dirty="0"/>
              <a:t>Which community would you rather live in? This one, with all the smiley faces and hearts and dollar signs? Or the one with 3 sad faces and no dollar signs? Which one would you rather plant roots in, raise a family in…</a:t>
            </a:r>
          </a:p>
          <a:p>
            <a:endParaRPr lang="en-US" dirty="0"/>
          </a:p>
          <a:p>
            <a:r>
              <a:rPr lang="en-US" dirty="0"/>
              <a:t>And this is the bigger picture of a living wage. It’s the long game of employee retention. If the local economy sucks and they can’t make ends meet, people are more likely to move to a different part of the province/country where they can make ends meet. But if people are making a living wage and there are more people participating in the community and supporting local businesses, it’s a better place to work and plant roots. And that’s the ultimate employee retention. And when people can afford to participate in the community and have the time to do it (instead of working multiple jobs to make ends meet), it makes for a more vibrant community that people want to live in, and more revenue for local </a:t>
            </a:r>
            <a:r>
              <a:rPr lang="en-US" dirty="0" err="1"/>
              <a:t>businesse</a:t>
            </a:r>
            <a:r>
              <a:rPr lang="en-US" dirty="0"/>
              <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7782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ripple effects of a living wage are far reaching and profound. When employers pay a living wage, they get more productive employees who want to stick around. Workers have less stress, can buy healthier food, and have more time to spend with loved ones. And when people can afford to participate in their community, they're more likely to plant roots, and local businesses benefit from the increased spending. A living wage means happier people, thriving businesses, and a vibrant community!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You're changing the cities and towns you operate in into places that people want to live. That's the long game of retention. And better for small businesses - people with great ideas will be comfortable setting up shop here.</a:t>
            </a:r>
          </a:p>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990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528B0B-CE89-4419-9278-6E0865362F83}" type="slidenum">
              <a:rPr lang="en-US" smtClean="0"/>
              <a:t>2</a:t>
            </a:fld>
            <a:endParaRPr lang="en-US"/>
          </a:p>
        </p:txBody>
      </p:sp>
    </p:spTree>
    <p:extLst>
      <p:ext uri="{BB962C8B-B14F-4D97-AF65-F5344CB8AC3E}">
        <p14:creationId xmlns:p14="http://schemas.microsoft.com/office/powerpoint/2010/main" val="2449108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marR="0" lvl="0" indent="-374650" algn="l" rtl="0">
              <a:lnSpc>
                <a:spcPct val="115000"/>
              </a:lnSpc>
              <a:spcBef>
                <a:spcPts val="0"/>
              </a:spcBef>
              <a:spcAft>
                <a:spcPts val="0"/>
              </a:spcAft>
              <a:buClr>
                <a:schemeClr val="dk1"/>
              </a:buClr>
              <a:buSzPts val="2500"/>
              <a:buFont typeface="Arial"/>
              <a:buChar char="•"/>
            </a:pPr>
            <a:r>
              <a:rPr lang="en-CA" sz="1200" dirty="0">
                <a:solidFill>
                  <a:srgbClr val="002060"/>
                </a:solidFill>
                <a:latin typeface="Calibri"/>
                <a:ea typeface="Calibri"/>
                <a:cs typeface="Calibri"/>
                <a:sym typeface="Calibri"/>
              </a:rPr>
              <a:t>Online application form</a:t>
            </a:r>
          </a:p>
          <a:p>
            <a:pPr marL="800100" marR="0" lvl="1" indent="-374650" algn="l" defTabSz="914400" rtl="0" eaLnBrk="1" fontAlgn="auto" latinLnBrk="0" hangingPunct="1">
              <a:lnSpc>
                <a:spcPct val="115000"/>
              </a:lnSpc>
              <a:spcBef>
                <a:spcPts val="0"/>
              </a:spcBef>
              <a:spcAft>
                <a:spcPts val="0"/>
              </a:spcAft>
              <a:buClr>
                <a:schemeClr val="dk1"/>
              </a:buClr>
              <a:buSzPts val="2500"/>
              <a:buFont typeface="Arial"/>
              <a:buChar char="•"/>
              <a:tabLst/>
              <a:defRPr/>
            </a:pPr>
            <a:r>
              <a:rPr lang="en-CA" sz="1200" dirty="0">
                <a:solidFill>
                  <a:srgbClr val="002060"/>
                </a:solidFill>
                <a:latin typeface="Calibri"/>
                <a:ea typeface="Calibri"/>
                <a:cs typeface="Calibri"/>
                <a:sym typeface="Calibri"/>
              </a:rPr>
              <a:t>Includes </a:t>
            </a:r>
            <a:r>
              <a:rPr lang="en-CA" sz="1200" i="1" dirty="0">
                <a:solidFill>
                  <a:srgbClr val="002060"/>
                </a:solidFill>
                <a:latin typeface="Calibri"/>
                <a:ea typeface="Calibri"/>
                <a:cs typeface="Calibri"/>
                <a:sym typeface="Calibri"/>
              </a:rPr>
              <a:t>Living Wage Implementation Plan</a:t>
            </a:r>
            <a:r>
              <a:rPr lang="en-CA" sz="1200" dirty="0">
                <a:solidFill>
                  <a:srgbClr val="002060"/>
                </a:solidFill>
                <a:latin typeface="Calibri"/>
                <a:ea typeface="Calibri"/>
                <a:cs typeface="Calibri"/>
                <a:sym typeface="Calibri"/>
              </a:rPr>
              <a:t> if you’re not already paying a Living Wage</a:t>
            </a:r>
          </a:p>
          <a:p>
            <a:pPr marL="800100" marR="0" lvl="1" indent="-374650" algn="l" rtl="0">
              <a:lnSpc>
                <a:spcPct val="115000"/>
              </a:lnSpc>
              <a:spcBef>
                <a:spcPts val="0"/>
              </a:spcBef>
              <a:spcAft>
                <a:spcPts val="0"/>
              </a:spcAft>
              <a:buClr>
                <a:schemeClr val="dk1"/>
              </a:buClr>
              <a:buSzPts val="2500"/>
              <a:buFont typeface="Arial"/>
              <a:buChar char="•"/>
            </a:pPr>
            <a:r>
              <a:rPr lang="en-CA" sz="1200" dirty="0">
                <a:solidFill>
                  <a:srgbClr val="002060"/>
                </a:solidFill>
                <a:latin typeface="Calibri"/>
                <a:ea typeface="Calibri"/>
                <a:cs typeface="Calibri"/>
                <a:sym typeface="Calibri"/>
              </a:rPr>
              <a:t>Ryan Lacanilao is the Network’s Director. He works with prospective employers to approve or help plan their implementation process. He’s happy to walk through numerous scenarios to see what being a Living Wage Employer might look like for your business. </a:t>
            </a:r>
          </a:p>
          <a:p>
            <a:pPr marL="800100" marR="0" lvl="1" indent="-374650" algn="l" rtl="0">
              <a:lnSpc>
                <a:spcPct val="115000"/>
              </a:lnSpc>
              <a:spcBef>
                <a:spcPts val="0"/>
              </a:spcBef>
              <a:spcAft>
                <a:spcPts val="0"/>
              </a:spcAft>
              <a:buClr>
                <a:schemeClr val="dk1"/>
              </a:buClr>
              <a:buSzPts val="2500"/>
              <a:buFont typeface="Arial"/>
              <a:buChar char="•"/>
            </a:pPr>
            <a:r>
              <a:rPr lang="en-CA" sz="1200" dirty="0">
                <a:solidFill>
                  <a:srgbClr val="002060"/>
                </a:solidFill>
                <a:latin typeface="Calibri"/>
                <a:ea typeface="Calibri"/>
                <a:cs typeface="Calibri"/>
                <a:sym typeface="Calibri"/>
              </a:rPr>
              <a:t>Not meant to be an onerous process, but for some businesses it takes some creative solutions to make it happen. </a:t>
            </a:r>
          </a:p>
          <a:p>
            <a:pPr marL="800100" marR="0" lvl="1" indent="-374650" algn="l" rtl="0">
              <a:lnSpc>
                <a:spcPct val="115000"/>
              </a:lnSpc>
              <a:spcBef>
                <a:spcPts val="0"/>
              </a:spcBef>
              <a:spcAft>
                <a:spcPts val="0"/>
              </a:spcAft>
              <a:buClr>
                <a:schemeClr val="dk1"/>
              </a:buClr>
              <a:buSzPts val="2500"/>
              <a:buFont typeface="Arial"/>
              <a:buChar char="•"/>
            </a:pPr>
            <a:r>
              <a:rPr lang="en-CA" sz="1200" dirty="0">
                <a:solidFill>
                  <a:srgbClr val="002060"/>
                </a:solidFill>
                <a:latin typeface="Calibri"/>
                <a:ea typeface="Calibri"/>
                <a:cs typeface="Calibri"/>
                <a:sym typeface="Calibri"/>
              </a:rPr>
              <a:t>Contact if you’re just curious</a:t>
            </a:r>
          </a:p>
          <a:p>
            <a:pPr marL="342900" marR="0" lvl="0" indent="-374650" algn="l" rtl="0">
              <a:lnSpc>
                <a:spcPct val="115000"/>
              </a:lnSpc>
              <a:spcBef>
                <a:spcPts val="0"/>
              </a:spcBef>
              <a:spcAft>
                <a:spcPts val="0"/>
              </a:spcAft>
              <a:buClr>
                <a:schemeClr val="dk1"/>
              </a:buClr>
              <a:buSzPts val="2500"/>
              <a:buFont typeface="Arial"/>
              <a:buChar char="•"/>
            </a:pPr>
            <a:r>
              <a:rPr lang="en-CA" sz="1200" dirty="0">
                <a:solidFill>
                  <a:srgbClr val="002060"/>
                </a:solidFill>
                <a:latin typeface="Calibri"/>
                <a:ea typeface="Calibri"/>
                <a:cs typeface="Calibri"/>
                <a:sym typeface="Calibri"/>
              </a:rPr>
              <a:t>Review, approval,  and sign license agreement</a:t>
            </a:r>
          </a:p>
          <a:p>
            <a:pPr marL="800100" marR="0" lvl="1" indent="-374650" algn="l" rtl="0">
              <a:lnSpc>
                <a:spcPct val="115000"/>
              </a:lnSpc>
              <a:spcBef>
                <a:spcPts val="0"/>
              </a:spcBef>
              <a:spcAft>
                <a:spcPts val="0"/>
              </a:spcAft>
              <a:buClr>
                <a:schemeClr val="dk1"/>
              </a:buClr>
              <a:buSzPts val="2500"/>
              <a:buFont typeface="Arial"/>
              <a:buChar char="•"/>
            </a:pPr>
            <a:r>
              <a:rPr lang="en-CA" sz="1200" dirty="0">
                <a:solidFill>
                  <a:srgbClr val="002060"/>
                </a:solidFill>
                <a:latin typeface="Calibri"/>
                <a:ea typeface="Calibri"/>
                <a:cs typeface="Calibri"/>
                <a:sym typeface="Calibri"/>
              </a:rPr>
              <a:t>Can be terminated by either party at any time</a:t>
            </a:r>
          </a:p>
          <a:p>
            <a:pPr marL="342900" marR="0" lvl="0" indent="-374650" algn="l" rtl="0">
              <a:lnSpc>
                <a:spcPct val="115000"/>
              </a:lnSpc>
              <a:spcBef>
                <a:spcPts val="0"/>
              </a:spcBef>
              <a:spcAft>
                <a:spcPts val="0"/>
              </a:spcAft>
              <a:buClr>
                <a:schemeClr val="dk1"/>
              </a:buClr>
              <a:buSzPts val="2500"/>
              <a:buFont typeface="Arial"/>
              <a:buChar char="•"/>
            </a:pPr>
            <a:r>
              <a:rPr lang="en-CA" sz="1200" dirty="0">
                <a:solidFill>
                  <a:srgbClr val="002060"/>
                </a:solidFill>
                <a:latin typeface="Calibri"/>
                <a:ea typeface="Calibri"/>
                <a:cs typeface="Calibri"/>
                <a:sym typeface="Calibri"/>
              </a:rPr>
              <a:t>Notify your employees (and everyone else!)</a:t>
            </a:r>
          </a:p>
          <a:p>
            <a:pPr marL="800100" marR="0" lvl="1" indent="-374650" algn="l" rtl="0">
              <a:lnSpc>
                <a:spcPct val="115000"/>
              </a:lnSpc>
              <a:spcBef>
                <a:spcPts val="0"/>
              </a:spcBef>
              <a:spcAft>
                <a:spcPts val="0"/>
              </a:spcAft>
              <a:buClr>
                <a:schemeClr val="dk1"/>
              </a:buClr>
              <a:buSzPts val="2500"/>
              <a:buFont typeface="Arial"/>
              <a:buChar char="•"/>
            </a:pPr>
            <a:r>
              <a:rPr lang="en-CA" sz="1200" dirty="0">
                <a:solidFill>
                  <a:srgbClr val="002060"/>
                </a:solidFill>
                <a:latin typeface="Calibri"/>
                <a:ea typeface="Calibri"/>
                <a:cs typeface="Calibri"/>
                <a:sym typeface="Calibri"/>
              </a:rPr>
              <a:t>Worth celebrating! </a:t>
            </a:r>
          </a:p>
          <a:p>
            <a:pPr marL="800100" marR="0" lvl="1" indent="-374650" algn="l" rtl="0">
              <a:lnSpc>
                <a:spcPct val="115000"/>
              </a:lnSpc>
              <a:spcBef>
                <a:spcPts val="0"/>
              </a:spcBef>
              <a:spcAft>
                <a:spcPts val="0"/>
              </a:spcAft>
              <a:buClr>
                <a:schemeClr val="dk1"/>
              </a:buClr>
              <a:buSzPts val="2500"/>
              <a:buFont typeface="Arial"/>
              <a:buChar char="•"/>
            </a:pPr>
            <a:r>
              <a:rPr lang="en-CA" sz="1200" dirty="0">
                <a:solidFill>
                  <a:srgbClr val="002060"/>
                </a:solidFill>
                <a:latin typeface="Calibri"/>
                <a:ea typeface="Calibri"/>
                <a:cs typeface="Calibri"/>
                <a:sym typeface="Calibri"/>
              </a:rPr>
              <a:t>We’ll be looking for ways to highlight and promote Living Wage Employers in the coming year. </a:t>
            </a:r>
          </a:p>
          <a:p>
            <a:pPr marL="342900" marR="0" lvl="0" indent="-374650" algn="l" rtl="0">
              <a:lnSpc>
                <a:spcPct val="115000"/>
              </a:lnSpc>
              <a:spcBef>
                <a:spcPts val="0"/>
              </a:spcBef>
              <a:spcAft>
                <a:spcPts val="0"/>
              </a:spcAft>
              <a:buClr>
                <a:schemeClr val="dk1"/>
              </a:buClr>
              <a:buSzPts val="2500"/>
              <a:buFont typeface="Arial"/>
              <a:buChar char="•"/>
            </a:pPr>
            <a:r>
              <a:rPr lang="en-CA" sz="1200" dirty="0">
                <a:solidFill>
                  <a:srgbClr val="002060"/>
                </a:solidFill>
                <a:latin typeface="Calibri"/>
                <a:ea typeface="Calibri"/>
                <a:cs typeface="Calibri"/>
                <a:sym typeface="Calibri"/>
              </a:rPr>
              <a:t>Annual fee is waived for the first year of membership Sliding scale according to size of organization as well as public/not-for-profit vs private</a:t>
            </a:r>
          </a:p>
          <a:p>
            <a:pPr marL="800100" marR="0" lvl="1" indent="-374650" algn="l" rtl="0">
              <a:lnSpc>
                <a:spcPct val="115000"/>
              </a:lnSpc>
              <a:spcBef>
                <a:spcPts val="0"/>
              </a:spcBef>
              <a:spcAft>
                <a:spcPts val="0"/>
              </a:spcAft>
              <a:buClr>
                <a:schemeClr val="dk1"/>
              </a:buClr>
              <a:buSzPts val="2500"/>
              <a:buFont typeface="Arial"/>
              <a:buChar char="•"/>
            </a:pPr>
            <a:r>
              <a:rPr lang="en-CA" sz="1200" dirty="0">
                <a:solidFill>
                  <a:srgbClr val="002060"/>
                </a:solidFill>
                <a:latin typeface="Calibri"/>
                <a:ea typeface="Calibri"/>
                <a:cs typeface="Calibri"/>
                <a:sym typeface="Calibri"/>
              </a:rPr>
              <a:t>Profit or not-for-profit and then based on number of employees ($50-$400 not for profit; $100 to $1000 (500+ employees) private)</a:t>
            </a:r>
          </a:p>
          <a:p>
            <a:pPr marL="171450" lvl="0" indent="-171450" algn="l" rtl="0">
              <a:spcBef>
                <a:spcPts val="0"/>
              </a:spcBef>
              <a:spcAft>
                <a:spcPts val="0"/>
              </a:spcAft>
              <a:buFont typeface="Arial" panose="020B0604020202020204" pitchFamily="34" charset="0"/>
              <a:buChar char="•"/>
            </a:pPr>
            <a:endParaRPr lang="en-CA" dirty="0"/>
          </a:p>
          <a:p>
            <a:pPr marL="171450" lvl="0" indent="-171450" algn="l" rtl="0">
              <a:spcBef>
                <a:spcPts val="0"/>
              </a:spcBef>
              <a:spcAft>
                <a:spcPts val="0"/>
              </a:spcAft>
              <a:buFont typeface="Arial" panose="020B0604020202020204" pitchFamily="34" charset="0"/>
              <a:buChar char="•"/>
            </a:pPr>
            <a:endParaRPr lang="en-CA" dirty="0"/>
          </a:p>
          <a:p>
            <a:pPr marL="171450" lvl="0" indent="-171450" algn="l" rtl="0">
              <a:spcBef>
                <a:spcPts val="0"/>
              </a:spcBef>
              <a:spcAft>
                <a:spcPts val="0"/>
              </a:spcAft>
              <a:buFont typeface="Arial" panose="020B0604020202020204" pitchFamily="34" charset="0"/>
              <a:buChar char="•"/>
            </a:pPr>
            <a:r>
              <a:rPr lang="en-CA" dirty="0"/>
              <a:t>Application online, or reach out to the Network and they can help you walk through the process.</a:t>
            </a:r>
          </a:p>
          <a:p>
            <a:pPr marL="171450" lvl="0" indent="-171450" algn="l" rtl="0">
              <a:spcBef>
                <a:spcPts val="0"/>
              </a:spcBef>
              <a:spcAft>
                <a:spcPts val="0"/>
              </a:spcAft>
              <a:buFont typeface="Arial" panose="020B0604020202020204" pitchFamily="34" charset="0"/>
              <a:buChar char="•"/>
            </a:pPr>
            <a:r>
              <a:rPr lang="en-CA" dirty="0"/>
              <a:t> Commitment to pay employees </a:t>
            </a:r>
          </a:p>
          <a:p>
            <a:pPr marL="628650" lvl="1" indent="-171450" algn="l" rtl="0">
              <a:spcBef>
                <a:spcPts val="0"/>
              </a:spcBef>
              <a:spcAft>
                <a:spcPts val="0"/>
              </a:spcAft>
              <a:buFont typeface="Arial" panose="020B0604020202020204" pitchFamily="34" charset="0"/>
              <a:buChar char="•"/>
            </a:pPr>
            <a:endParaRPr dirty="0"/>
          </a:p>
        </p:txBody>
      </p:sp>
      <p:sp>
        <p:nvSpPr>
          <p:cNvPr id="171" name="Google Shape;1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04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You’ll be joining nearly 100 other employers across the province. Alberta Living Wage employers range throughout the province, and across all sectors, from: construction, consulting, and cleaning; to distribution, home care, software, solar and retail; not-for-profits and service providers like Food Banks, United Ways, senior and youth foundations.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488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87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indent="-285750">
              <a:buFont typeface="Arial" panose="020B0604020202020204" pitchFamily="34" charset="0"/>
              <a:buChar char="•"/>
            </a:pPr>
            <a:r>
              <a:rPr lang="en-US" sz="1200" b="0" i="0" u="none" strike="noStrike" dirty="0">
                <a:solidFill>
                  <a:srgbClr val="000000"/>
                </a:solidFill>
                <a:effectLst/>
                <a:latin typeface="Open Sans"/>
                <a:cs typeface="Open Sans"/>
              </a:rPr>
              <a:t>The living wage is the hourly wage a worker needs to earn </a:t>
            </a:r>
            <a:r>
              <a:rPr lang="en-US" dirty="0">
                <a:solidFill>
                  <a:srgbClr val="000000"/>
                </a:solidFill>
                <a:latin typeface="Open Sans"/>
                <a:cs typeface="Open Sans"/>
              </a:rPr>
              <a:t>(if working full time) to</a:t>
            </a:r>
            <a:r>
              <a:rPr lang="en-US" sz="1200" b="0" i="0" u="none" strike="noStrike" dirty="0">
                <a:solidFill>
                  <a:srgbClr val="000000"/>
                </a:solidFill>
                <a:effectLst/>
                <a:latin typeface="Open Sans"/>
                <a:cs typeface="Open Sans"/>
              </a:rPr>
              <a:t> cover their basic expenses and participate in the community</a:t>
            </a:r>
          </a:p>
          <a:p>
            <a:pPr marL="285750" lvl="0" indent="-285750" algn="l" rtl="0">
              <a:spcBef>
                <a:spcPts val="0"/>
              </a:spcBef>
              <a:spcAft>
                <a:spcPts val="0"/>
              </a:spcAft>
              <a:buFont typeface="Arial" panose="020B0604020202020204" pitchFamily="34" charset="0"/>
              <a:buChar char="•"/>
            </a:pPr>
            <a:r>
              <a:rPr lang="en-US" sz="1200" b="0" i="0" u="none" strike="noStrike" dirty="0">
                <a:solidFill>
                  <a:srgbClr val="000000"/>
                </a:solidFill>
                <a:effectLst/>
                <a:latin typeface="Open Sans" panose="020F0502020204030204" pitchFamily="34" charset="0"/>
              </a:rPr>
              <a:t>It is based on the actual costs of living in a specific community</a:t>
            </a:r>
          </a:p>
          <a:p>
            <a:pPr marL="285750" lvl="0" indent="-285750" algn="l" rtl="0">
              <a:spcBef>
                <a:spcPts val="0"/>
              </a:spcBef>
              <a:spcAft>
                <a:spcPts val="0"/>
              </a:spcAft>
              <a:buFont typeface="Arial" panose="020B0604020202020204" pitchFamily="34" charset="0"/>
              <a:buChar char="•"/>
            </a:pPr>
            <a:r>
              <a:rPr lang="en-US" sz="1200" b="1" i="0" u="none" strike="noStrike" dirty="0">
                <a:solidFill>
                  <a:srgbClr val="000000"/>
                </a:solidFill>
                <a:effectLst/>
                <a:latin typeface="Open Sans"/>
                <a:cs typeface="Open Sans"/>
              </a:rPr>
              <a:t>Living wages are rooted in the belief that individuals and families should not just survive, but be able to live in dignity, and participate in their community</a:t>
            </a:r>
            <a:endParaRPr lang="en-US" b="1" dirty="0">
              <a:latin typeface="Open Sans"/>
              <a:cs typeface="Open Sans"/>
            </a:endParaRPr>
          </a:p>
          <a:p>
            <a:pPr marL="457200" lvl="1" indent="0">
              <a:buFont typeface="Arial" panose="020B0604020202020204" pitchFamily="34" charset="0"/>
              <a:buNone/>
            </a:pPr>
            <a:endParaRPr lang="en-CA" sz="1200" dirty="0">
              <a:latin typeface="Open Sans Light" pitchFamily="2" charset="0"/>
              <a:ea typeface="Open Sans Light" pitchFamily="2" charset="0"/>
              <a:cs typeface="Open Sans Light" pitchFamily="2" charset="0"/>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7900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86d7bd09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86d7bd09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buFont typeface="Arial" panose="020B0604020202020204" pitchFamily="34" charset="0"/>
              <a:buChar char="•"/>
            </a:pPr>
            <a:r>
              <a:rPr lang="en-CA" dirty="0"/>
              <a:t>The </a:t>
            </a:r>
            <a:r>
              <a:rPr lang="en-CA" b="1" dirty="0"/>
              <a:t>minimum wage </a:t>
            </a:r>
            <a:r>
              <a:rPr lang="en-CA" dirty="0"/>
              <a:t>is the same across the province, even though it costs more to live in some places than others.  </a:t>
            </a:r>
            <a:endParaRPr lang="en-CA" sz="1800" dirty="0">
              <a:latin typeface="Open Sans"/>
              <a:cs typeface="Open Sans"/>
            </a:endParaRPr>
          </a:p>
          <a:p>
            <a:pPr>
              <a:buFont typeface="Arial" panose="020B0604020202020204" pitchFamily="34" charset="0"/>
              <a:buChar char="•"/>
            </a:pPr>
            <a:r>
              <a:rPr lang="en-CA" dirty="0"/>
              <a:t>On the other hand, each community has its own </a:t>
            </a:r>
            <a:r>
              <a:rPr lang="en-CA" i="1" dirty="0"/>
              <a:t>living wage </a:t>
            </a:r>
            <a:r>
              <a:rPr lang="en-CA" dirty="0"/>
              <a:t>rate – it’s calculated using community-specific data, reflecting the cost of living in each specific community.  </a:t>
            </a:r>
          </a:p>
          <a:p>
            <a:pPr marL="228600" indent="0"/>
            <a:endParaRPr lang="en-CA" b="1" dirty="0"/>
          </a:p>
          <a:p>
            <a:pPr>
              <a:buFont typeface="Arial" panose="020B0604020202020204" pitchFamily="34" charset="0"/>
              <a:buChar char="•"/>
            </a:pPr>
            <a:r>
              <a:rPr lang="en-CA" b="1" dirty="0"/>
              <a:t>Minimum Wage</a:t>
            </a:r>
            <a:r>
              <a:rPr lang="en-CA" dirty="0"/>
              <a:t>: It’s not tied to inflation, so worker’s buying power decreases every year the minimum wage doesn’t keep pace with inflation.  </a:t>
            </a:r>
          </a:p>
          <a:p>
            <a:pPr>
              <a:buFont typeface="Arial" panose="020B0604020202020204" pitchFamily="34" charset="0"/>
              <a:buChar char="•"/>
            </a:pPr>
            <a:r>
              <a:rPr lang="en-CA" i="1" dirty="0"/>
              <a:t>Living Wage</a:t>
            </a:r>
            <a:r>
              <a:rPr lang="en-CA" dirty="0"/>
              <a:t>: is updated every year. As often as possible we use freshly gathered data, or we use the Consumer Price Index to adjust for inflation.</a:t>
            </a:r>
          </a:p>
          <a:p>
            <a:pPr marL="228600" indent="0"/>
            <a:endParaRPr lang="en-CA" dirty="0"/>
          </a:p>
          <a:p>
            <a:pPr>
              <a:buFont typeface="Arial" panose="020B0604020202020204" pitchFamily="34" charset="0"/>
              <a:buChar char="•"/>
            </a:pPr>
            <a:r>
              <a:rPr lang="en-CA" dirty="0"/>
              <a:t>The </a:t>
            </a:r>
            <a:r>
              <a:rPr lang="en-CA" b="1" dirty="0"/>
              <a:t>minimum wage </a:t>
            </a:r>
            <a:r>
              <a:rPr lang="en-CA" dirty="0"/>
              <a:t>is mandatory– it’s legislated by the government.  </a:t>
            </a:r>
          </a:p>
          <a:p>
            <a:pPr>
              <a:buFont typeface="Arial" panose="020B0604020202020204" pitchFamily="34" charset="0"/>
              <a:buChar char="•"/>
            </a:pPr>
            <a:r>
              <a:rPr lang="en-CA" dirty="0"/>
              <a:t>The </a:t>
            </a:r>
            <a:r>
              <a:rPr lang="en-CA" i="1" dirty="0"/>
              <a:t>living wage </a:t>
            </a:r>
            <a:r>
              <a:rPr lang="en-CA" dirty="0"/>
              <a:t>is an optional commitment of employers to go beyond the minimum standard and pay enough for employees to meet a reasonable standard of living.  </a:t>
            </a:r>
          </a:p>
          <a:p>
            <a:pPr marL="228600" indent="0"/>
            <a:r>
              <a:rPr lang="en-CA" dirty="0"/>
              <a:t> </a:t>
            </a:r>
          </a:p>
          <a:p>
            <a:pPr>
              <a:buFont typeface="Arial" panose="020B0604020202020204" pitchFamily="34" charset="0"/>
              <a:buChar char="•"/>
            </a:pPr>
            <a:r>
              <a:rPr lang="en-CA" dirty="0"/>
              <a:t>For years the </a:t>
            </a:r>
            <a:r>
              <a:rPr lang="en-CA" b="1" dirty="0"/>
              <a:t>minimum wage </a:t>
            </a:r>
            <a:r>
              <a:rPr lang="en-CA" dirty="0"/>
              <a:t>has been too low to lift even someone working full-time above the poverty line.  </a:t>
            </a:r>
          </a:p>
          <a:p>
            <a:pPr>
              <a:buFont typeface="Arial" panose="020B0604020202020204" pitchFamily="34" charset="0"/>
              <a:buChar char="•"/>
            </a:pPr>
            <a:r>
              <a:rPr lang="en-CA" dirty="0"/>
              <a:t>The living wage is based on the principle that if you work full- time for a full year, you should </a:t>
            </a:r>
            <a:r>
              <a:rPr lang="en-CA" i="1" dirty="0"/>
              <a:t>earn enough to make ends meet and participate in your community</a:t>
            </a:r>
            <a:r>
              <a:rPr lang="en-CA" dirty="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dirty="0"/>
              <a:t>We ask people to consider what it costs to make ends meet, and whether someone working full-time should be able to do that on the wage they are paid. </a:t>
            </a:r>
          </a:p>
          <a:p>
            <a:pPr marL="228600" indent="0">
              <a:buFont typeface="Arial" panose="020B0604020202020204" pitchFamily="34" charset="0"/>
              <a:buNone/>
            </a:pPr>
            <a:endParaRPr lang="en-CA" dirty="0"/>
          </a:p>
          <a:p>
            <a:pPr marL="514350" indent="-285750">
              <a:spcBef>
                <a:spcPts val="0"/>
              </a:spcBef>
              <a:spcAft>
                <a:spcPts val="0"/>
              </a:spcAft>
              <a:buFont typeface="Arial" panose="020B0604020202020204" pitchFamily="34" charset="0"/>
              <a:buChar char="•"/>
            </a:pPr>
            <a:endParaRPr lang="en-CA" sz="1800" dirty="0">
              <a:latin typeface="Open Sans"/>
              <a:cs typeface="Open Sans"/>
            </a:endParaRPr>
          </a:p>
          <a:p>
            <a:pPr marL="0" lvl="0" indent="0" algn="l" rtl="0">
              <a:spcBef>
                <a:spcPts val="0"/>
              </a:spcBef>
              <a:spcAft>
                <a:spcPts val="0"/>
              </a:spcAft>
              <a:buNone/>
            </a:pPr>
            <a:endParaRPr dirty="0"/>
          </a:p>
        </p:txBody>
      </p:sp>
      <p:sp>
        <p:nvSpPr>
          <p:cNvPr id="120" name="Google Shape;120;g1286d7bd09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Costs coming out, savings going in</a:t>
            </a:r>
          </a:p>
          <a:p>
            <a:pPr marL="171450" lvl="0"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Realistic (breakdown of costs)</a:t>
            </a:r>
          </a:p>
          <a:p>
            <a:pPr marL="628650" lvl="1"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Food</a:t>
            </a:r>
          </a:p>
          <a:p>
            <a:pPr marL="628650" lvl="1"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Clothing and Footwear</a:t>
            </a:r>
          </a:p>
          <a:p>
            <a:pPr marL="628650" lvl="1"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Housing (rent, utilities, and insurance)</a:t>
            </a:r>
          </a:p>
          <a:p>
            <a:pPr marL="628650" lvl="1"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Transportation</a:t>
            </a:r>
          </a:p>
          <a:p>
            <a:pPr marL="628650" lvl="1"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Childcare (for the categories it applies too)</a:t>
            </a:r>
          </a:p>
          <a:p>
            <a:pPr marL="628650" lvl="1"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Healthcare</a:t>
            </a:r>
          </a:p>
          <a:p>
            <a:pPr marL="628650" lvl="1"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Other household costs: phone, internet, household goods, health and fitness, personal care and hygiene, leisure and entertainment, holidays, any health care costs outside of benefits (medication, </a:t>
            </a:r>
            <a:r>
              <a:rPr lang="en-CA" sz="1200" dirty="0" err="1">
                <a:latin typeface="Open Sans Light" pitchFamily="2" charset="0"/>
                <a:ea typeface="Open Sans Light" pitchFamily="2" charset="0"/>
                <a:cs typeface="Open Sans Light" pitchFamily="2" charset="0"/>
              </a:rPr>
              <a:t>etc</a:t>
            </a:r>
            <a:r>
              <a:rPr lang="en-CA" sz="1200" dirty="0">
                <a:latin typeface="Open Sans Light" pitchFamily="2" charset="0"/>
                <a:ea typeface="Open Sans Light" pitchFamily="2" charset="0"/>
                <a:cs typeface="Open Sans Light" pitchFamily="2" charset="0"/>
              </a:rPr>
              <a:t>), house and yard maintenance, and on and on)</a:t>
            </a:r>
          </a:p>
          <a:p>
            <a:pPr marL="628650" lvl="1"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Contingency Fund: 2 weeks pay. Sickness, bereavement, family emergency, moving, work shutdowns, </a:t>
            </a:r>
            <a:r>
              <a:rPr lang="en-CA" sz="1200" dirty="0" err="1">
                <a:latin typeface="Open Sans Light" pitchFamily="2" charset="0"/>
                <a:ea typeface="Open Sans Light" pitchFamily="2" charset="0"/>
                <a:cs typeface="Open Sans Light" pitchFamily="2" charset="0"/>
              </a:rPr>
              <a:t>etc</a:t>
            </a:r>
            <a:r>
              <a:rPr lang="en-CA" sz="1200" dirty="0">
                <a:latin typeface="Open Sans Light" pitchFamily="2" charset="0"/>
                <a:ea typeface="Open Sans Light" pitchFamily="2" charset="0"/>
                <a:cs typeface="Open Sans Light" pitchFamily="2" charset="0"/>
              </a:rPr>
              <a:t>)</a:t>
            </a:r>
          </a:p>
          <a:p>
            <a:pPr marL="628650" lvl="1"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Tuition: One distant ed. course per semester ($1700 / term)</a:t>
            </a:r>
          </a:p>
          <a:p>
            <a:pPr marL="171450"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Local</a:t>
            </a:r>
          </a:p>
          <a:p>
            <a:pPr marL="628650" lvl="1"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Numbers for a living wage is sourced from on the ground research or community specific data –these are Drumheller numbers. </a:t>
            </a:r>
          </a:p>
          <a:p>
            <a:pPr marL="628650" lvl="1" indent="-171450">
              <a:buFont typeface="Arial" panose="020B0604020202020204" pitchFamily="34" charset="0"/>
              <a:buChar char="•"/>
            </a:pPr>
            <a:r>
              <a:rPr lang="en-US" dirty="0"/>
              <a:t>Call Local Day care rates, Rental Rates that came from Century 21, Monthly Averages for Gas prices from a local gas station, Dieticians walked through our grocery stores and looked at our prices (National Nutritious Food Basket Survey)</a:t>
            </a:r>
            <a:endParaRPr lang="en-CA" sz="1200" dirty="0">
              <a:latin typeface="Open Sans Light" pitchFamily="2" charset="0"/>
              <a:ea typeface="Open Sans Light" pitchFamily="2" charset="0"/>
              <a:cs typeface="Open Sans Light" pitchFamily="2" charset="0"/>
            </a:endParaRPr>
          </a:p>
          <a:p>
            <a:pPr marL="171450" indent="-171450">
              <a:buFont typeface="Arial" panose="020B0604020202020204" pitchFamily="34" charset="0"/>
              <a:buChar char="•"/>
            </a:pPr>
            <a:r>
              <a:rPr lang="en-CA" sz="1200" dirty="0">
                <a:latin typeface="Open Sans Light"/>
                <a:ea typeface="Open Sans Light"/>
                <a:cs typeface="Open Sans Light"/>
              </a:rPr>
              <a:t>Net Income (includes </a:t>
            </a:r>
            <a:r>
              <a:rPr lang="en-CA" dirty="0">
                <a:latin typeface="Open Sans Light"/>
                <a:ea typeface="Open Sans Light"/>
                <a:cs typeface="Open Sans Light"/>
              </a:rPr>
              <a:t>applicable government</a:t>
            </a:r>
            <a:r>
              <a:rPr lang="en-CA" sz="1200" dirty="0">
                <a:latin typeface="Open Sans Light"/>
                <a:ea typeface="Open Sans Light"/>
                <a:cs typeface="Open Sans Light"/>
              </a:rPr>
              <a:t> subsidies and tax breaks)</a:t>
            </a:r>
          </a:p>
          <a:p>
            <a:pPr marL="628650" lvl="1"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Canada Child Benefit, Alberta Affordability Grant (soon), Childcare Subsidies, etc. </a:t>
            </a:r>
          </a:p>
          <a:p>
            <a:pPr marL="628650" lvl="1"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This is an accurate picture of predictable money coming in and out for households in our community.</a:t>
            </a:r>
          </a:p>
          <a:p>
            <a:pPr marL="628650" lvl="1" indent="-171450">
              <a:buFont typeface="Arial" panose="020B0604020202020204" pitchFamily="34" charset="0"/>
              <a:buChar char="•"/>
            </a:pPr>
            <a:r>
              <a:rPr lang="en-CA" sz="1200" dirty="0">
                <a:latin typeface="Open Sans Light" pitchFamily="2" charset="0"/>
                <a:ea typeface="Open Sans Light" pitchFamily="2" charset="0"/>
                <a:cs typeface="Open Sans Light" pitchFamily="2" charset="0"/>
              </a:rPr>
              <a:t>Also has the benefit of being a tool to see what difference government subsidy and support programs make for low wage earners. </a:t>
            </a:r>
          </a:p>
          <a:p>
            <a:pPr marL="628650" lvl="1" indent="-171450">
              <a:buFont typeface="Arial" panose="020B0604020202020204" pitchFamily="34" charset="0"/>
              <a:buChar char="•"/>
            </a:pPr>
            <a:endParaRPr lang="en-CA" sz="1200" dirty="0">
              <a:latin typeface="Open Sans Light" pitchFamily="2" charset="0"/>
              <a:ea typeface="Open Sans Light" pitchFamily="2" charset="0"/>
              <a:cs typeface="Open Sans Light" pitchFamily="2" charset="0"/>
            </a:endParaRPr>
          </a:p>
          <a:p>
            <a:pPr marL="628650" lvl="1" indent="-171450">
              <a:buFont typeface="Arial" panose="020B0604020202020204" pitchFamily="34" charset="0"/>
              <a:buChar char="•"/>
            </a:pPr>
            <a:endParaRPr lang="en-CA" sz="1200" dirty="0">
              <a:latin typeface="Open Sans Light" pitchFamily="2" charset="0"/>
              <a:ea typeface="Open Sans Light" pitchFamily="2" charset="0"/>
              <a:cs typeface="Open Sans Light" pitchFamily="2" charset="0"/>
            </a:endParaRPr>
          </a:p>
          <a:p>
            <a:pPr marL="628650" lvl="1" indent="-171450">
              <a:buFont typeface="Arial" panose="020B0604020202020204" pitchFamily="34" charset="0"/>
              <a:buChar char="•"/>
            </a:pPr>
            <a:endParaRPr lang="en-CA" sz="1200" dirty="0">
              <a:latin typeface="Open Sans Light" pitchFamily="2" charset="0"/>
              <a:ea typeface="Open Sans Light" pitchFamily="2" charset="0"/>
              <a:cs typeface="Open Sans Light" pitchFamily="2" charset="0"/>
            </a:endParaRPr>
          </a:p>
          <a:p>
            <a:pPr marL="628650" lvl="1" indent="-171450">
              <a:buFont typeface="Arial" panose="020B0604020202020204" pitchFamily="34" charset="0"/>
              <a:buChar char="•"/>
            </a:pPr>
            <a:endParaRPr lang="en-CA" sz="1200" dirty="0">
              <a:latin typeface="Open Sans Light" pitchFamily="2" charset="0"/>
              <a:ea typeface="Open Sans Light" pitchFamily="2" charset="0"/>
              <a:cs typeface="Open Sans Light" pitchFamily="2" charset="0"/>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30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CA" b="1" dirty="0"/>
              <a:t>GIVES INDIVIDUALS MORE FREEDOM TO NURTURE THEIR PERSONAL, PROFESSIONAL, AND COMMUNITY RELATIONSHIPS</a:t>
            </a:r>
            <a:r>
              <a:rPr lang="en-CA" dirty="0"/>
              <a:t> </a:t>
            </a:r>
            <a:endParaRPr lang="en-US" dirty="0"/>
          </a:p>
          <a:p>
            <a:pPr marL="285750" indent="-285750">
              <a:buChar char="•"/>
            </a:pPr>
            <a:r>
              <a:rPr lang="en-US" dirty="0"/>
              <a:t>Increases ability to spend more time and participate in activities with loved ones from not having to balance multiple jobs or extra </a:t>
            </a:r>
            <a:r>
              <a:rPr lang="en-CA" dirty="0"/>
              <a:t>shifts. </a:t>
            </a:r>
          </a:p>
          <a:p>
            <a:pPr marL="285750" indent="-285750">
              <a:buChar char="•"/>
            </a:pPr>
            <a:r>
              <a:rPr lang="en-US" dirty="0"/>
              <a:t>Gives freedom to support the community by donating to various </a:t>
            </a:r>
            <a:r>
              <a:rPr lang="en-CA" dirty="0"/>
              <a:t>causes.  </a:t>
            </a:r>
          </a:p>
          <a:p>
            <a:pPr marL="285750" indent="-285750">
              <a:buChar char="•"/>
            </a:pPr>
            <a:r>
              <a:rPr lang="en-CA" dirty="0"/>
              <a:t>Enhances relationship with </a:t>
            </a:r>
            <a:r>
              <a:rPr lang="en-US" dirty="0"/>
              <a:t>employer and fosters loyalty as it signals the value and respect </a:t>
            </a:r>
            <a:r>
              <a:rPr lang="en-CA" dirty="0"/>
              <a:t>towards employees. </a:t>
            </a:r>
          </a:p>
          <a:p>
            <a:pPr indent="0"/>
            <a:r>
              <a:rPr lang="en-CA" dirty="0"/>
              <a:t> </a:t>
            </a:r>
          </a:p>
          <a:p>
            <a:r>
              <a:rPr lang="en-CA" b="1" dirty="0"/>
              <a:t>CONTRIBUTES TO BETTER MENTAL AND PHYSICAL HEALTH</a:t>
            </a:r>
            <a:r>
              <a:rPr lang="en-US" dirty="0"/>
              <a:t> </a:t>
            </a:r>
            <a:endParaRPr lang="en-CA" dirty="0"/>
          </a:p>
          <a:p>
            <a:pPr marL="285750" indent="-285750">
              <a:buChar char="•"/>
            </a:pPr>
            <a:r>
              <a:rPr lang="en-US" dirty="0"/>
              <a:t>Reduces stress by not having to worry about access to basic </a:t>
            </a:r>
            <a:r>
              <a:rPr lang="en-CA" dirty="0"/>
              <a:t>necessities. </a:t>
            </a:r>
          </a:p>
          <a:p>
            <a:pPr marL="285750" indent="-285750">
              <a:buChar char="•"/>
            </a:pPr>
            <a:r>
              <a:rPr lang="en-US" dirty="0"/>
              <a:t>Improves wellbeing by having the means to afford participation in </a:t>
            </a:r>
            <a:r>
              <a:rPr lang="en-CA" dirty="0"/>
              <a:t>social activities and recreation. </a:t>
            </a:r>
          </a:p>
          <a:p>
            <a:pPr marL="285750" indent="-285750">
              <a:buChar char="•"/>
            </a:pPr>
            <a:r>
              <a:rPr lang="en-US" dirty="0"/>
              <a:t>Increases access to healthier food </a:t>
            </a:r>
            <a:r>
              <a:rPr lang="en-CA" dirty="0"/>
              <a:t>options.</a:t>
            </a:r>
          </a:p>
          <a:p>
            <a:pPr algn="l"/>
            <a:endParaRPr lang="en-CA" sz="1800" b="1" dirty="0">
              <a:solidFill>
                <a:srgbClr val="242D62"/>
              </a:solidFill>
              <a:latin typeface="OpenSans-Bold"/>
            </a:endParaRPr>
          </a:p>
          <a:p>
            <a:pPr algn="l"/>
            <a:r>
              <a:rPr lang="en-CA" sz="1800" b="1" dirty="0">
                <a:solidFill>
                  <a:srgbClr val="242D62"/>
                </a:solidFill>
                <a:latin typeface="OpenSans-Bold"/>
              </a:rPr>
              <a:t>When we interviewed people with lived and living experience, they told us they would’ve spent this money on things like healthy food, buying a gym membership, not cutting their prescription medications in half, etc. This also benefits society because of savings to healthcare costs!</a:t>
            </a:r>
          </a:p>
        </p:txBody>
      </p:sp>
      <p:sp>
        <p:nvSpPr>
          <p:cNvPr id="139" name="Google Shape;1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66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chemeClr val="dk1"/>
              </a:buClr>
              <a:buSzPts val="1200"/>
              <a:buFont typeface="Calibri"/>
              <a:buNone/>
            </a:pPr>
            <a:endParaRPr sz="1200" dirty="0"/>
          </a:p>
          <a:p>
            <a:pPr marL="171450" lvl="0" indent="-171450" algn="l" rtl="0">
              <a:spcBef>
                <a:spcPts val="0"/>
              </a:spcBef>
              <a:spcAft>
                <a:spcPts val="0"/>
              </a:spcAft>
              <a:buFont typeface="Arial" panose="020B0604020202020204" pitchFamily="34" charset="0"/>
              <a:buChar char="•"/>
            </a:pPr>
            <a:r>
              <a:rPr lang="en-CA" dirty="0"/>
              <a:t>A study in the Harvard Business Review compared Costco with Walmart’s Sam’s Club – similar businesses, but big disparity in pay: Costco paid $17/hour while Sam’s Club paid $10.11</a:t>
            </a:r>
          </a:p>
          <a:p>
            <a:pPr marL="171450" lvl="0" indent="-171450" algn="l" rtl="0">
              <a:spcBef>
                <a:spcPts val="0"/>
              </a:spcBef>
              <a:spcAft>
                <a:spcPts val="0"/>
              </a:spcAft>
              <a:buFont typeface="Arial" panose="020B0604020202020204" pitchFamily="34" charset="0"/>
              <a:buChar char="•"/>
            </a:pPr>
            <a:r>
              <a:rPr lang="en-CA" dirty="0"/>
              <a:t>Costco had a 17% turnover rate compared to Sam’s Club’s 44%. In skilled and semi-skilled positions, the cost of replacing an employee is 1.5 to 2.5 times the worker’s salary. This translates to a cost savings of $368M for Costco compared to Sam’s Club across the US</a:t>
            </a:r>
          </a:p>
          <a:p>
            <a:pPr marL="171450" lvl="0" indent="-171450" algn="l" rtl="0">
              <a:spcBef>
                <a:spcPts val="0"/>
              </a:spcBef>
              <a:spcAft>
                <a:spcPts val="0"/>
              </a:spcAft>
              <a:buFont typeface="Arial" panose="020B0604020202020204" pitchFamily="34" charset="0"/>
              <a:buChar char="•"/>
            </a:pPr>
            <a:r>
              <a:rPr lang="en-CA" dirty="0"/>
              <a:t>Every employer and every business is different and is operating in their own unique circumstances, so paying a living wage will affect each employer differently, but this is just one specific example that shows how low wages can translate to higher costs</a:t>
            </a:r>
          </a:p>
          <a:p>
            <a:pPr marL="171450" lvl="0" indent="-171450" algn="l" rtl="0">
              <a:spcBef>
                <a:spcPts val="0"/>
              </a:spcBef>
              <a:spcAft>
                <a:spcPts val="0"/>
              </a:spcAft>
              <a:buFont typeface="Arial" panose="020B0604020202020204" pitchFamily="34" charset="0"/>
              <a:buChar char="•"/>
            </a:pPr>
            <a:endParaRPr dirty="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640552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study by the National Payroll institute estimated that Canadian employers would lose $40 billion over the year from having financially stressed workers. Workers who get paid a living wage will have less financial stress and will be be more productive.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651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sz="1200" dirty="0">
                <a:solidFill>
                  <a:srgbClr val="000000"/>
                </a:solidFill>
              </a:rPr>
              <a:t>The Network just launched its employer program in  November 2021, and we haven</a:t>
            </a:r>
            <a:r>
              <a:rPr lang="en-US" sz="1200" dirty="0">
                <a:solidFill>
                  <a:srgbClr val="000000"/>
                </a:solidFill>
                <a:hlinkClick r:id="rId3">
                  <a:extLst>
                    <a:ext uri="{A12FA001-AC4F-418D-AE19-62706E023703}">
                      <ahyp:hlinkClr xmlns:ahyp="http://schemas.microsoft.com/office/drawing/2018/hyperlinkcolor" val="tx"/>
                    </a:ext>
                  </a:extLst>
                </a:hlinkClick>
              </a:rPr>
              <a:t>’</a:t>
            </a:r>
            <a:r>
              <a:rPr lang="en-US" sz="1200" dirty="0">
                <a:solidFill>
                  <a:srgbClr val="000000"/>
                </a:solidFill>
              </a:rPr>
              <a:t>t surveyed our living wage employer yet (hopefully we will soon), but BC has been certifying employers since 2010 and have over 400 living wage employers – when they surveyed their employers, 97% said that they benefitted somehow, most seeing good publicity and increased staff morale, and many reported that it helped with recruiting staff and lowering staff turnover</a:t>
            </a:r>
            <a:endParaRPr lang="en-US" sz="1200" u="sng" dirty="0">
              <a:solidFill>
                <a:srgbClr val="0563C1"/>
              </a:solidFill>
              <a:hlinkClick r:id="rId4">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endParaRPr lang="en-US" dirty="0">
              <a:solidFill>
                <a:srgbClr val="000000"/>
              </a:solidFill>
            </a:endParaRPr>
          </a:p>
          <a:p>
            <a:pPr indent="0"/>
            <a:endParaRPr lang="en-US" dirty="0"/>
          </a:p>
          <a:p>
            <a:pPr marL="285750" indent="-285750">
              <a:buChar char="•"/>
            </a:pPr>
            <a:r>
              <a:rPr lang="en-US" dirty="0"/>
              <a:t> The UK are the world leaders of the living wage movement, and they’ve been at it for more than 20 years. Their survey of more than 800 accredited real Living Wage businesses found that 93% reported they benefitted:</a:t>
            </a:r>
            <a:endParaRPr lang="en-US" dirty="0">
              <a:solidFill>
                <a:srgbClr val="000000"/>
              </a:solidFill>
            </a:endParaRPr>
          </a:p>
          <a:p>
            <a:pPr marL="0" lvl="0" indent="0" algn="l" rtl="0">
              <a:spcBef>
                <a:spcPts val="0"/>
              </a:spcBef>
              <a:spcAft>
                <a:spcPts val="0"/>
              </a:spcAft>
              <a:buNone/>
            </a:pPr>
            <a:r>
              <a:rPr lang="en-US" sz="1200" dirty="0">
                <a:solidFill>
                  <a:srgbClr val="000000"/>
                </a:solidFill>
              </a:rPr>
              <a:t>Living Wage accreditation has:</a:t>
            </a:r>
            <a:endParaRPr sz="1200" dirty="0"/>
          </a:p>
          <a:p>
            <a:pPr marL="342900" lvl="0" indent="-342900" algn="l" rtl="0">
              <a:spcBef>
                <a:spcPts val="0"/>
              </a:spcBef>
              <a:spcAft>
                <a:spcPts val="0"/>
              </a:spcAft>
              <a:buClr>
                <a:srgbClr val="000000"/>
              </a:buClr>
              <a:buSzPts val="1000"/>
              <a:buFont typeface="Noto Sans Symbols"/>
              <a:buChar char="∙"/>
            </a:pPr>
            <a:r>
              <a:rPr lang="en-US" sz="1200" dirty="0">
                <a:solidFill>
                  <a:srgbClr val="000000"/>
                </a:solidFill>
              </a:rPr>
              <a:t>86% said it enhanced the </a:t>
            </a:r>
            <a:r>
              <a:rPr lang="en-US" sz="1200" dirty="0" err="1">
                <a:solidFill>
                  <a:srgbClr val="000000"/>
                </a:solidFill>
              </a:rPr>
              <a:t>organisation’s</a:t>
            </a:r>
            <a:r>
              <a:rPr lang="en-US" sz="1200" dirty="0">
                <a:solidFill>
                  <a:srgbClr val="000000"/>
                </a:solidFill>
              </a:rPr>
              <a:t> reputation as an employer</a:t>
            </a:r>
            <a:endParaRPr sz="1200" dirty="0">
              <a:solidFill>
                <a:srgbClr val="000000"/>
              </a:solidFill>
            </a:endParaRPr>
          </a:p>
          <a:p>
            <a:pPr marL="342900" lvl="0" indent="-342900" algn="l" rtl="0">
              <a:spcBef>
                <a:spcPts val="480"/>
              </a:spcBef>
              <a:spcAft>
                <a:spcPts val="0"/>
              </a:spcAft>
              <a:buClr>
                <a:srgbClr val="000000"/>
              </a:buClr>
              <a:buSzPts val="1000"/>
              <a:buFont typeface="Noto Sans Symbols"/>
              <a:buChar char="∙"/>
            </a:pPr>
            <a:r>
              <a:rPr lang="en-US" sz="1200" dirty="0">
                <a:solidFill>
                  <a:srgbClr val="000000"/>
                </a:solidFill>
              </a:rPr>
              <a:t>64% said it differentiated the </a:t>
            </a:r>
            <a:r>
              <a:rPr lang="en-US" sz="1200" dirty="0" err="1">
                <a:solidFill>
                  <a:srgbClr val="000000"/>
                </a:solidFill>
              </a:rPr>
              <a:t>organisation</a:t>
            </a:r>
            <a:r>
              <a:rPr lang="en-US" sz="1200" dirty="0">
                <a:solidFill>
                  <a:srgbClr val="000000"/>
                </a:solidFill>
              </a:rPr>
              <a:t> from others in the same industry</a:t>
            </a:r>
            <a:endParaRPr sz="1200" dirty="0">
              <a:solidFill>
                <a:srgbClr val="000000"/>
              </a:solidFill>
            </a:endParaRPr>
          </a:p>
          <a:p>
            <a:pPr marL="342900" lvl="0" indent="-342900" algn="l" rtl="0">
              <a:spcBef>
                <a:spcPts val="480"/>
              </a:spcBef>
              <a:spcAft>
                <a:spcPts val="0"/>
              </a:spcAft>
              <a:buClr>
                <a:srgbClr val="000000"/>
              </a:buClr>
              <a:buSzPts val="1000"/>
              <a:buFont typeface="Noto Sans Symbols"/>
              <a:buChar char="∙"/>
            </a:pPr>
            <a:r>
              <a:rPr lang="en-US" sz="1200" dirty="0">
                <a:solidFill>
                  <a:srgbClr val="000000"/>
                </a:solidFill>
              </a:rPr>
              <a:t>58% said it improved relations between staff and managers</a:t>
            </a:r>
            <a:endParaRPr sz="1200" dirty="0">
              <a:solidFill>
                <a:srgbClr val="000000"/>
              </a:solidFill>
            </a:endParaRPr>
          </a:p>
          <a:p>
            <a:pPr marL="342900" lvl="0" indent="-342900" algn="l" rtl="0">
              <a:spcBef>
                <a:spcPts val="480"/>
              </a:spcBef>
              <a:spcAft>
                <a:spcPts val="0"/>
              </a:spcAft>
              <a:buClr>
                <a:srgbClr val="000000"/>
              </a:buClr>
              <a:buSzPts val="1000"/>
              <a:buFont typeface="Noto Sans Symbols"/>
              <a:buChar char="∙"/>
            </a:pPr>
            <a:r>
              <a:rPr lang="en-US" sz="1200" dirty="0">
                <a:solidFill>
                  <a:srgbClr val="000000"/>
                </a:solidFill>
              </a:rPr>
              <a:t>57% said it increased commitment and motivation of Living Wage employees</a:t>
            </a:r>
            <a:endParaRPr sz="1200" dirty="0">
              <a:solidFill>
                <a:srgbClr val="000000"/>
              </a:solidFill>
            </a:endParaRPr>
          </a:p>
          <a:p>
            <a:pPr marL="342900" lvl="0" indent="-342900" algn="l" rtl="0">
              <a:spcBef>
                <a:spcPts val="480"/>
              </a:spcBef>
              <a:spcAft>
                <a:spcPts val="0"/>
              </a:spcAft>
              <a:buClr>
                <a:srgbClr val="000000"/>
              </a:buClr>
              <a:buSzPts val="1000"/>
              <a:buFont typeface="Noto Sans Symbols"/>
              <a:buChar char="∙"/>
            </a:pPr>
            <a:r>
              <a:rPr lang="en-US" sz="1200" dirty="0">
                <a:solidFill>
                  <a:srgbClr val="000000"/>
                </a:solidFill>
              </a:rPr>
              <a:t>53% said it improved recruitment of employees into jobs covered by the Living Wage</a:t>
            </a:r>
            <a:endParaRPr sz="1200" dirty="0">
              <a:solidFill>
                <a:srgbClr val="000000"/>
              </a:solidFill>
            </a:endParaRPr>
          </a:p>
          <a:p>
            <a:pPr marL="342900" lvl="0" indent="-342900" algn="l" rtl="0">
              <a:spcBef>
                <a:spcPts val="480"/>
              </a:spcBef>
              <a:spcAft>
                <a:spcPts val="0"/>
              </a:spcAft>
              <a:buClr>
                <a:srgbClr val="000000"/>
              </a:buClr>
              <a:buSzPts val="1000"/>
              <a:buFont typeface="Noto Sans Symbols"/>
              <a:buChar char="∙"/>
            </a:pPr>
            <a:r>
              <a:rPr lang="en-US" sz="1200" dirty="0">
                <a:solidFill>
                  <a:srgbClr val="000000"/>
                </a:solidFill>
              </a:rPr>
              <a:t>70 per cent of employers stated that they had ‘absorbed the cost of the Living Wage without making major changes’. </a:t>
            </a:r>
            <a:endParaRPr sz="1200" dirty="0"/>
          </a:p>
          <a:p>
            <a:pPr marL="342900" indent="-342900">
              <a:spcBef>
                <a:spcPts val="480"/>
              </a:spcBef>
              <a:buSzPts val="1000"/>
              <a:buFont typeface="Noto Sans Symbols"/>
              <a:buChar char="∙"/>
            </a:pPr>
            <a:r>
              <a:rPr lang="en-US" sz="1200" dirty="0">
                <a:solidFill>
                  <a:srgbClr val="000000"/>
                </a:solidFill>
              </a:rPr>
              <a:t>over 50% of surveyed employers reported that the Living Wage had improved both recruitment and retention while a nearly half (45 per cent) reported that accreditation had ‘improved the quality of applicants for Living Wage jobs’</a:t>
            </a:r>
            <a:r>
              <a:rPr lang="en-US" dirty="0">
                <a:solidFill>
                  <a:srgbClr val="000000"/>
                </a:solidFill>
              </a:rPr>
              <a:t> </a:t>
            </a:r>
            <a:endParaRPr lang="en-CA" sz="1200" dirty="0"/>
          </a:p>
          <a:p>
            <a:pPr indent="0"/>
            <a:r>
              <a:rPr lang="en-US" dirty="0">
                <a:hlinkClick r:id="rId5"/>
              </a:rPr>
              <a:t>https://www.livingwage.org.uk/news/real-living-wage-good-business-good-society</a:t>
            </a:r>
            <a:r>
              <a:rPr lang="en-US" dirty="0"/>
              <a:t> </a:t>
            </a:r>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1.svg"/><Relationship Id="rId5" Type="http://schemas.openxmlformats.org/officeDocument/2006/relationships/diagramQuickStyle" Target="../diagrams/quickStyle2.xml"/><Relationship Id="rId10" Type="http://schemas.openxmlformats.org/officeDocument/2006/relationships/image" Target="../media/image20.png"/><Relationship Id="rId4" Type="http://schemas.openxmlformats.org/officeDocument/2006/relationships/diagramLayout" Target="../diagrams/layout2.xml"/><Relationship Id="rId9" Type="http://schemas.openxmlformats.org/officeDocument/2006/relationships/image" Target="../media/image19.sv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1.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0.png"/><Relationship Id="rId17" Type="http://schemas.openxmlformats.org/officeDocument/2006/relationships/image" Target="../media/image29.svg"/><Relationship Id="rId2" Type="http://schemas.openxmlformats.org/officeDocument/2006/relationships/notesSlide" Target="../notesSlides/notesSlide16.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7.svg"/><Relationship Id="rId5" Type="http://schemas.openxmlformats.org/officeDocument/2006/relationships/diagramQuickStyle" Target="../diagrams/quickStyle3.xml"/><Relationship Id="rId15" Type="http://schemas.openxmlformats.org/officeDocument/2006/relationships/image" Target="../media/image23.svg"/><Relationship Id="rId10" Type="http://schemas.openxmlformats.org/officeDocument/2006/relationships/image" Target="../media/image26.png"/><Relationship Id="rId4" Type="http://schemas.openxmlformats.org/officeDocument/2006/relationships/diagramLayout" Target="../diagrams/layout3.xml"/><Relationship Id="rId9" Type="http://schemas.openxmlformats.org/officeDocument/2006/relationships/image" Target="../media/image25.sv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svg"/><Relationship Id="rId1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0.png"/><Relationship Id="rId17" Type="http://schemas.openxmlformats.org/officeDocument/2006/relationships/image" Target="../media/image33.svg"/><Relationship Id="rId2" Type="http://schemas.openxmlformats.org/officeDocument/2006/relationships/notesSlide" Target="../notesSlides/notesSlide17.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7.svg"/><Relationship Id="rId5" Type="http://schemas.openxmlformats.org/officeDocument/2006/relationships/diagramQuickStyle" Target="../diagrams/quickStyle4.xml"/><Relationship Id="rId15" Type="http://schemas.openxmlformats.org/officeDocument/2006/relationships/image" Target="../media/image29.svg"/><Relationship Id="rId10" Type="http://schemas.openxmlformats.org/officeDocument/2006/relationships/image" Target="../media/image26.png"/><Relationship Id="rId19" Type="http://schemas.openxmlformats.org/officeDocument/2006/relationships/image" Target="../media/image23.svg"/><Relationship Id="rId4" Type="http://schemas.openxmlformats.org/officeDocument/2006/relationships/diagramLayout" Target="../diagrams/layout4.xml"/><Relationship Id="rId9" Type="http://schemas.openxmlformats.org/officeDocument/2006/relationships/image" Target="../media/image25.sv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svg"/><Relationship Id="rId18" Type="http://schemas.openxmlformats.org/officeDocument/2006/relationships/image" Target="../media/image34.png"/><Relationship Id="rId3" Type="http://schemas.openxmlformats.org/officeDocument/2006/relationships/diagramData" Target="../diagrams/data5.xml"/><Relationship Id="rId21" Type="http://schemas.openxmlformats.org/officeDocument/2006/relationships/image" Target="../media/image37.svg"/><Relationship Id="rId7" Type="http://schemas.microsoft.com/office/2007/relationships/diagramDrawing" Target="../diagrams/drawing5.xml"/><Relationship Id="rId12" Type="http://schemas.openxmlformats.org/officeDocument/2006/relationships/image" Target="../media/image30.png"/><Relationship Id="rId17" Type="http://schemas.openxmlformats.org/officeDocument/2006/relationships/image" Target="../media/image33.svg"/><Relationship Id="rId2" Type="http://schemas.openxmlformats.org/officeDocument/2006/relationships/notesSlide" Target="../notesSlides/notesSlide18.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7.svg"/><Relationship Id="rId5" Type="http://schemas.openxmlformats.org/officeDocument/2006/relationships/diagramQuickStyle" Target="../diagrams/quickStyle5.xml"/><Relationship Id="rId15" Type="http://schemas.openxmlformats.org/officeDocument/2006/relationships/image" Target="../media/image2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diagramLayout" Target="../diagrams/layout5.xml"/><Relationship Id="rId9" Type="http://schemas.openxmlformats.org/officeDocument/2006/relationships/image" Target="../media/image25.svg"/><Relationship Id="rId14" Type="http://schemas.openxmlformats.org/officeDocument/2006/relationships/image" Target="../media/image28.png"/><Relationship Id="rId22" Type="http://schemas.openxmlformats.org/officeDocument/2006/relationships/image" Target="../media/image38.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21.xml"/><Relationship Id="rId16"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1" y="328084"/>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a:spLocks noGrp="1"/>
          </p:cNvSpPr>
          <p:nvPr>
            <p:ph type="ctrTitle"/>
          </p:nvPr>
        </p:nvSpPr>
        <p:spPr>
          <a:xfrm>
            <a:off x="1633812" y="3891547"/>
            <a:ext cx="5399907" cy="3002945"/>
          </a:xfrm>
          <a:prstGeom prst="rect">
            <a:avLst/>
          </a:prstGeom>
          <a:noFill/>
          <a:ln>
            <a:noFill/>
          </a:ln>
        </p:spPr>
        <p:txBody>
          <a:bodyPr spcFirstLastPara="1" wrap="square" lIns="91425" tIns="45700" rIns="91425" bIns="45700" anchor="t" anchorCtr="0">
            <a:normAutofit/>
          </a:bodyPr>
          <a:lstStyle/>
          <a:p>
            <a:pPr algn="l">
              <a:buSzPts val="3000"/>
            </a:pPr>
            <a:br>
              <a:rPr lang="en-US" sz="3000" dirty="0"/>
            </a:br>
            <a:br>
              <a:rPr lang="en-US" sz="3000" dirty="0"/>
            </a:br>
            <a:br>
              <a:rPr lang="en-US" sz="3000" dirty="0"/>
            </a:br>
            <a:br>
              <a:rPr lang="en-US" sz="2200" dirty="0"/>
            </a:br>
            <a:r>
              <a:rPr lang="en-US" sz="2200" b="1" dirty="0"/>
              <a:t>Tessa Penich</a:t>
            </a:r>
            <a:br>
              <a:rPr lang="en-US" sz="2200" dirty="0"/>
            </a:br>
            <a:r>
              <a:rPr lang="en-US" sz="2200" dirty="0"/>
              <a:t>Vibrant Communities Calgary</a:t>
            </a:r>
            <a:br>
              <a:rPr lang="en-US" sz="2200" dirty="0"/>
            </a:br>
            <a:r>
              <a:rPr lang="en-US" sz="2200" dirty="0"/>
              <a:t>Member of the Alberta Living Wage Network</a:t>
            </a:r>
          </a:p>
        </p:txBody>
      </p:sp>
      <p:sp>
        <p:nvSpPr>
          <p:cNvPr id="91" name="Google Shape;91;p1"/>
          <p:cNvSpPr/>
          <p:nvPr/>
        </p:nvSpPr>
        <p:spPr>
          <a:xfrm flipH="1">
            <a:off x="-13984" y="-1"/>
            <a:ext cx="1446999" cy="7185449"/>
          </a:xfrm>
          <a:prstGeom prst="rect">
            <a:avLst/>
          </a:prstGeom>
          <a:solidFill>
            <a:srgbClr val="FAC71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2" name="Google Shape;92;p1"/>
          <p:cNvSpPr/>
          <p:nvPr/>
        </p:nvSpPr>
        <p:spPr>
          <a:xfrm>
            <a:off x="496824" y="1951630"/>
            <a:ext cx="6009366" cy="2691963"/>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lang="en-CA" sz="1800" b="0" i="0" u="none" strike="noStrike" cap="none" dirty="0">
              <a:solidFill>
                <a:schemeClr val="lt1"/>
              </a:solidFill>
              <a:latin typeface="Calibri"/>
              <a:ea typeface="Calibri"/>
              <a:cs typeface="Calibri"/>
              <a:sym typeface="Calibri"/>
            </a:endParaRPr>
          </a:p>
        </p:txBody>
      </p:sp>
      <p:pic>
        <p:nvPicPr>
          <p:cNvPr id="93" name="Google Shape;93;p1" descr="Icon&#10;&#10;Description automatically generated"/>
          <p:cNvPicPr preferRelativeResize="0">
            <a:picLocks noChangeAspect="1"/>
          </p:cNvPicPr>
          <p:nvPr/>
        </p:nvPicPr>
        <p:blipFill rotWithShape="1">
          <a:blip r:embed="rId3">
            <a:alphaModFix/>
          </a:blip>
          <a:srcRect b="1268"/>
          <a:stretch/>
        </p:blipFill>
        <p:spPr>
          <a:xfrm>
            <a:off x="7315109" y="1222439"/>
            <a:ext cx="4595501" cy="4537216"/>
          </a:xfrm>
          <a:prstGeom prst="rect">
            <a:avLst/>
          </a:prstGeom>
          <a:noFill/>
          <a:ln>
            <a:noFill/>
          </a:ln>
        </p:spPr>
      </p:pic>
      <p:sp>
        <p:nvSpPr>
          <p:cNvPr id="2" name="TextBox 1">
            <a:extLst>
              <a:ext uri="{FF2B5EF4-FFF2-40B4-BE49-F238E27FC236}">
                <a16:creationId xmlns:a16="http://schemas.microsoft.com/office/drawing/2014/main" id="{F176C1C8-2E56-415B-C019-3727BB3645D5}"/>
              </a:ext>
            </a:extLst>
          </p:cNvPr>
          <p:cNvSpPr txBox="1"/>
          <p:nvPr/>
        </p:nvSpPr>
        <p:spPr>
          <a:xfrm>
            <a:off x="814707" y="3491047"/>
            <a:ext cx="5185970" cy="769441"/>
          </a:xfrm>
          <a:prstGeom prst="rect">
            <a:avLst/>
          </a:prstGeom>
          <a:noFill/>
        </p:spPr>
        <p:txBody>
          <a:bodyPr wrap="square" rtlCol="0">
            <a:spAutoFit/>
          </a:bodyPr>
          <a:lstStyle/>
          <a:p>
            <a:pPr algn="ctr"/>
            <a:r>
              <a:rPr lang="en-US" sz="4400" dirty="0">
                <a:solidFill>
                  <a:srgbClr val="1EAAA1"/>
                </a:solidFill>
                <a:latin typeface="Open Sans" pitchFamily="2" charset="0"/>
                <a:ea typeface="Open Sans" pitchFamily="2" charset="0"/>
                <a:cs typeface="Open Sans" pitchFamily="2" charset="0"/>
              </a:rPr>
              <a:t>The Bigger Picture</a:t>
            </a:r>
          </a:p>
        </p:txBody>
      </p:sp>
      <p:sp>
        <p:nvSpPr>
          <p:cNvPr id="3" name="TextBox 2">
            <a:extLst>
              <a:ext uri="{FF2B5EF4-FFF2-40B4-BE49-F238E27FC236}">
                <a16:creationId xmlns:a16="http://schemas.microsoft.com/office/drawing/2014/main" id="{E7D3C44C-B9F3-1025-DCC2-61635CADFB89}"/>
              </a:ext>
            </a:extLst>
          </p:cNvPr>
          <p:cNvSpPr txBox="1"/>
          <p:nvPr/>
        </p:nvSpPr>
        <p:spPr>
          <a:xfrm>
            <a:off x="621064" y="2292429"/>
            <a:ext cx="5573256" cy="1107996"/>
          </a:xfrm>
          <a:prstGeom prst="rect">
            <a:avLst/>
          </a:prstGeom>
          <a:noFill/>
        </p:spPr>
        <p:txBody>
          <a:bodyPr wrap="square" rtlCol="0">
            <a:spAutoFit/>
          </a:bodyPr>
          <a:lstStyle/>
          <a:p>
            <a:pPr algn="ctr"/>
            <a:r>
              <a:rPr lang="en-US" sz="6600" b="1" dirty="0">
                <a:solidFill>
                  <a:srgbClr val="1EAAA1"/>
                </a:solidFill>
                <a:latin typeface="Open Sans" pitchFamily="2" charset="0"/>
                <a:ea typeface="Open Sans" pitchFamily="2" charset="0"/>
                <a:cs typeface="Open Sans" pitchFamily="2" charset="0"/>
              </a:rPr>
              <a:t>Living Wage: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BAD8FD-6D1C-235C-9754-520FCC1D16C1}"/>
              </a:ext>
            </a:extLst>
          </p:cNvPr>
          <p:cNvPicPr>
            <a:picLocks noGrp="1" noRot="1" noChangeAspect="1" noMove="1" noResize="1" noEditPoints="1" noAdjustHandles="1" noChangeArrowheads="1" noChangeShapeType="1" noCrop="1"/>
          </p:cNvPicPr>
          <p:nvPr/>
        </p:nvPicPr>
        <p:blipFill>
          <a:blip r:embed="rId3"/>
          <a:stretch>
            <a:fillRect/>
          </a:stretch>
        </p:blipFill>
        <p:spPr>
          <a:xfrm>
            <a:off x="-91151" y="-4"/>
            <a:ext cx="4365817" cy="6858000"/>
          </a:xfrm>
          <a:prstGeom prst="rect">
            <a:avLst/>
          </a:prstGeom>
        </p:spPr>
      </p:pic>
      <p:sp>
        <p:nvSpPr>
          <p:cNvPr id="4" name="Title 3">
            <a:extLst>
              <a:ext uri="{FF2B5EF4-FFF2-40B4-BE49-F238E27FC236}">
                <a16:creationId xmlns:a16="http://schemas.microsoft.com/office/drawing/2014/main" id="{C33E7500-0274-4155-E81A-DB1CE648D5AE}"/>
              </a:ext>
            </a:extLst>
          </p:cNvPr>
          <p:cNvSpPr>
            <a:spLocks noGrp="1"/>
          </p:cNvSpPr>
          <p:nvPr>
            <p:ph type="title"/>
          </p:nvPr>
        </p:nvSpPr>
        <p:spPr>
          <a:xfrm>
            <a:off x="365327" y="1991500"/>
            <a:ext cx="3200400" cy="3064320"/>
          </a:xfrm>
        </p:spPr>
        <p:txBody>
          <a:bodyPr>
            <a:normAutofit/>
          </a:bodyPr>
          <a:lstStyle/>
          <a:p>
            <a:r>
              <a:rPr lang="en-US" sz="3600" b="1" dirty="0">
                <a:solidFill>
                  <a:srgbClr val="002060"/>
                </a:solidFill>
                <a:latin typeface="Open Sans" pitchFamily="2" charset="0"/>
                <a:ea typeface="Open Sans" pitchFamily="2" charset="0"/>
                <a:cs typeface="Open Sans" pitchFamily="2" charset="0"/>
              </a:rPr>
              <a:t>What we’ve heard from our certified employers</a:t>
            </a:r>
          </a:p>
        </p:txBody>
      </p:sp>
      <p:sp>
        <p:nvSpPr>
          <p:cNvPr id="6" name="TextBox 5">
            <a:extLst>
              <a:ext uri="{FF2B5EF4-FFF2-40B4-BE49-F238E27FC236}">
                <a16:creationId xmlns:a16="http://schemas.microsoft.com/office/drawing/2014/main" id="{405A8B2E-A766-EAC2-C78B-FFAF35212B67}"/>
              </a:ext>
            </a:extLst>
          </p:cNvPr>
          <p:cNvSpPr txBox="1"/>
          <p:nvPr/>
        </p:nvSpPr>
        <p:spPr>
          <a:xfrm>
            <a:off x="5235621" y="1504650"/>
            <a:ext cx="5738214"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CA" sz="3000" b="0" i="1"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a:sym typeface="Arial"/>
              </a:rPr>
              <a:t>“For Nightwind Treatment Centre, compensating a living wage leads to improved productivity, increased employee loyalty, and decreased costs associated with absent staff, training, and recruitment.</a:t>
            </a:r>
            <a:endParaRPr kumimoji="0" lang="en-CA" sz="1400" b="0" i="1"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BD0E9F38-52E9-07F3-9BE3-5E8E9F904743}"/>
              </a:ext>
            </a:extLst>
          </p:cNvPr>
          <p:cNvSpPr txBox="1"/>
          <p:nvPr/>
        </p:nvSpPr>
        <p:spPr>
          <a:xfrm>
            <a:off x="5183393" y="4755569"/>
            <a:ext cx="54678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Arial"/>
                <a:sym typeface="Arial"/>
              </a:rPr>
              <a:t>Michelle J. </a:t>
            </a:r>
            <a:r>
              <a:rPr kumimoji="0" lang="en-US" sz="2400" b="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Arial"/>
                <a:sym typeface="Arial"/>
              </a:rPr>
              <a:t>Thoret</a:t>
            </a:r>
            <a:r>
              <a:rPr lang="en-US" sz="2400" dirty="0">
                <a:solidFill>
                  <a:schemeClr val="tx1"/>
                </a:solidFill>
                <a:latin typeface="Calibri" panose="020F0502020204030204" pitchFamily="34" charset="0"/>
                <a:ea typeface="Calibri" panose="020F0502020204030204" pitchFamily="34" charset="0"/>
              </a:rPr>
              <a:t>, </a:t>
            </a:r>
            <a:r>
              <a:rPr kumimoji="0" lang="en-US" sz="2400" b="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Arial"/>
                <a:sym typeface="Arial"/>
              </a:rPr>
              <a:t>Executive Director, Nightwind Treatment Centre</a:t>
            </a:r>
            <a:endParaRPr kumimoji="0" lang="en-CA" sz="2400" b="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Arial"/>
              <a:sym typeface="Arial"/>
            </a:endParaRPr>
          </a:p>
        </p:txBody>
      </p:sp>
      <p:sp>
        <p:nvSpPr>
          <p:cNvPr id="2" name="Oval 1">
            <a:extLst>
              <a:ext uri="{FF2B5EF4-FFF2-40B4-BE49-F238E27FC236}">
                <a16:creationId xmlns:a16="http://schemas.microsoft.com/office/drawing/2014/main" id="{3875BB68-2A64-3898-FC80-AB1AAF33B5DE}"/>
              </a:ext>
            </a:extLst>
          </p:cNvPr>
          <p:cNvSpPr/>
          <p:nvPr/>
        </p:nvSpPr>
        <p:spPr>
          <a:xfrm>
            <a:off x="2650760" y="5055820"/>
            <a:ext cx="1448732" cy="1472364"/>
          </a:xfrm>
          <a:prstGeom prst="ellipse">
            <a:avLst/>
          </a:prstGeom>
          <a:solidFill>
            <a:srgbClr val="FAC7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06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7"/>
          <p:cNvSpPr txBox="1"/>
          <p:nvPr/>
        </p:nvSpPr>
        <p:spPr>
          <a:xfrm>
            <a:off x="684126" y="540350"/>
            <a:ext cx="4131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1EAAA1"/>
                </a:solidFill>
                <a:latin typeface="Calibri"/>
                <a:ea typeface="Calibri"/>
                <a:cs typeface="Calibri"/>
                <a:sym typeface="Calibri"/>
              </a:rPr>
              <a:t>Who Benefits?</a:t>
            </a:r>
            <a:endParaRPr sz="4400" b="1" dirty="0">
              <a:latin typeface="Calibri"/>
              <a:ea typeface="Calibri"/>
              <a:cs typeface="Calibri"/>
              <a:sym typeface="Calibri"/>
            </a:endParaRPr>
          </a:p>
        </p:txBody>
      </p:sp>
      <p:sp>
        <p:nvSpPr>
          <p:cNvPr id="152" name="Google Shape;152;p7"/>
          <p:cNvSpPr txBox="1"/>
          <p:nvPr/>
        </p:nvSpPr>
        <p:spPr>
          <a:xfrm>
            <a:off x="9683931" y="940526"/>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7"/>
          <p:cNvSpPr txBox="1"/>
          <p:nvPr/>
        </p:nvSpPr>
        <p:spPr>
          <a:xfrm>
            <a:off x="5811875" y="2243850"/>
            <a:ext cx="5855100" cy="31777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AAA1"/>
                </a:solidFill>
                <a:latin typeface="Calibri"/>
                <a:ea typeface="Calibri"/>
                <a:cs typeface="Calibri"/>
                <a:sym typeface="Calibri"/>
              </a:rPr>
              <a:t>Community: </a:t>
            </a:r>
            <a:endParaRPr b="1"/>
          </a:p>
          <a:p>
            <a:pPr marL="342900" marR="0" lvl="0" indent="-374650" algn="l" rtl="0">
              <a:lnSpc>
                <a:spcPct val="115000"/>
              </a:lnSpc>
              <a:spcBef>
                <a:spcPts val="0"/>
              </a:spcBef>
              <a:spcAft>
                <a:spcPts val="0"/>
              </a:spcAft>
              <a:buClr>
                <a:schemeClr val="dk1"/>
              </a:buClr>
              <a:buSzPts val="2500"/>
              <a:buFont typeface="Arial"/>
              <a:buChar char="•"/>
            </a:pPr>
            <a:r>
              <a:rPr lang="en-CA" sz="2500">
                <a:solidFill>
                  <a:schemeClr val="dk1"/>
                </a:solidFill>
                <a:latin typeface="Calibri"/>
                <a:ea typeface="Calibri"/>
                <a:cs typeface="Calibri"/>
                <a:sym typeface="Calibri"/>
              </a:rPr>
              <a:t>Stimulates the local economy</a:t>
            </a:r>
            <a:endParaRPr sz="2500"/>
          </a:p>
          <a:p>
            <a:pPr marL="342900" marR="0" lvl="0" indent="-374650" algn="l" rtl="0">
              <a:lnSpc>
                <a:spcPct val="115000"/>
              </a:lnSpc>
              <a:spcBef>
                <a:spcPts val="0"/>
              </a:spcBef>
              <a:spcAft>
                <a:spcPts val="0"/>
              </a:spcAft>
              <a:buClr>
                <a:schemeClr val="dk1"/>
              </a:buClr>
              <a:buSzPts val="2500"/>
              <a:buFont typeface="Arial"/>
              <a:buChar char="•"/>
            </a:pPr>
            <a:r>
              <a:rPr lang="en-CA" sz="2500">
                <a:solidFill>
                  <a:schemeClr val="dk1"/>
                </a:solidFill>
                <a:latin typeface="Calibri"/>
                <a:ea typeface="Calibri"/>
                <a:cs typeface="Calibri"/>
                <a:sym typeface="Calibri"/>
              </a:rPr>
              <a:t>Helps build sustainable and vibrant communities</a:t>
            </a:r>
            <a:endParaRPr sz="2500"/>
          </a:p>
          <a:p>
            <a:pPr marL="342900" indent="-374650">
              <a:lnSpc>
                <a:spcPct val="115000"/>
              </a:lnSpc>
              <a:buClr>
                <a:schemeClr val="dk1"/>
              </a:buClr>
              <a:buSzPts val="2500"/>
              <a:buFont typeface="Arial"/>
              <a:buChar char="•"/>
            </a:pPr>
            <a:r>
              <a:rPr lang="en-US" sz="2500">
                <a:solidFill>
                  <a:schemeClr val="dk1"/>
                </a:solidFill>
                <a:latin typeface="Calibri"/>
                <a:ea typeface="Calibri"/>
                <a:cs typeface="Calibri"/>
                <a:sym typeface="Calibri"/>
              </a:rPr>
              <a:t>Alleviates the financial cost of poverty</a:t>
            </a:r>
          </a:p>
          <a:p>
            <a:pPr marL="342900" marR="0" lvl="0" indent="-374650" algn="l" rtl="0">
              <a:lnSpc>
                <a:spcPct val="115000"/>
              </a:lnSpc>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Helps advance societal equity and inclusivity</a:t>
            </a:r>
            <a:endParaRPr sz="2500">
              <a:solidFill>
                <a:schemeClr val="dk1"/>
              </a:solidFill>
              <a:latin typeface="Calibri"/>
              <a:ea typeface="Calibri"/>
              <a:cs typeface="Calibri"/>
              <a:sym typeface="Calibri"/>
            </a:endParaRPr>
          </a:p>
        </p:txBody>
      </p:sp>
      <p:pic>
        <p:nvPicPr>
          <p:cNvPr id="154" name="Google Shape;154;p7"/>
          <p:cNvPicPr preferRelativeResize="0"/>
          <p:nvPr/>
        </p:nvPicPr>
        <p:blipFill rotWithShape="1">
          <a:blip r:embed="rId3">
            <a:alphaModFix/>
          </a:blip>
          <a:srcRect l="10411" t="-1222" r="22275" b="1432"/>
          <a:stretch/>
        </p:blipFill>
        <p:spPr>
          <a:xfrm>
            <a:off x="684126" y="1758724"/>
            <a:ext cx="4710276" cy="3927899"/>
          </a:xfrm>
          <a:prstGeom prst="rect">
            <a:avLst/>
          </a:prstGeom>
          <a:noFill/>
          <a:ln>
            <a:noFill/>
          </a:ln>
        </p:spPr>
      </p:pic>
    </p:spTree>
    <p:extLst>
      <p:ext uri="{BB962C8B-B14F-4D97-AF65-F5344CB8AC3E}">
        <p14:creationId xmlns:p14="http://schemas.microsoft.com/office/powerpoint/2010/main" val="86201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776D0AF5-4A6B-1983-2AF8-51CCD2651035}"/>
              </a:ext>
            </a:extLst>
          </p:cNvPr>
          <p:cNvPicPr>
            <a:picLocks noChangeAspect="1"/>
          </p:cNvPicPr>
          <p:nvPr/>
        </p:nvPicPr>
        <p:blipFill rotWithShape="1">
          <a:blip r:embed="rId3"/>
          <a:srcRect t="-1970" b="707"/>
          <a:stretch/>
        </p:blipFill>
        <p:spPr>
          <a:xfrm rot="21276755">
            <a:off x="712373" y="417893"/>
            <a:ext cx="4817264" cy="6022213"/>
          </a:xfrm>
          <a:prstGeom prst="rect">
            <a:avLst/>
          </a:prstGeom>
          <a:ln>
            <a:solidFill>
              <a:srgbClr val="1EAAA1"/>
            </a:solidFill>
          </a:ln>
        </p:spPr>
      </p:pic>
      <p:pic>
        <p:nvPicPr>
          <p:cNvPr id="7" name="Picture 6" descr="Chart, line chart&#10;&#10;Description automatically generated">
            <a:extLst>
              <a:ext uri="{FF2B5EF4-FFF2-40B4-BE49-F238E27FC236}">
                <a16:creationId xmlns:a16="http://schemas.microsoft.com/office/drawing/2014/main" id="{6AD3B0C0-110C-CB27-D482-8DA33F01C9C5}"/>
              </a:ext>
            </a:extLst>
          </p:cNvPr>
          <p:cNvPicPr>
            <a:picLocks noChangeAspect="1"/>
          </p:cNvPicPr>
          <p:nvPr/>
        </p:nvPicPr>
        <p:blipFill rotWithShape="1">
          <a:blip r:embed="rId4"/>
          <a:srcRect r="198"/>
          <a:stretch/>
        </p:blipFill>
        <p:spPr>
          <a:xfrm>
            <a:off x="6096000" y="566904"/>
            <a:ext cx="5655699" cy="5724192"/>
          </a:xfrm>
          <a:prstGeom prst="rect">
            <a:avLst/>
          </a:prstGeom>
          <a:ln>
            <a:solidFill>
              <a:srgbClr val="1EAAA1"/>
            </a:solidFill>
          </a:ln>
        </p:spPr>
      </p:pic>
    </p:spTree>
    <p:extLst>
      <p:ext uri="{BB962C8B-B14F-4D97-AF65-F5344CB8AC3E}">
        <p14:creationId xmlns:p14="http://schemas.microsoft.com/office/powerpoint/2010/main" val="10036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BAD8FD-6D1C-235C-9754-520FCC1D16C1}"/>
              </a:ext>
            </a:extLst>
          </p:cNvPr>
          <p:cNvPicPr>
            <a:picLocks noGrp="1" noRot="1" noChangeAspect="1" noMove="1" noResize="1" noEditPoints="1" noAdjustHandles="1" noChangeArrowheads="1" noChangeShapeType="1" noCrop="1"/>
          </p:cNvPicPr>
          <p:nvPr/>
        </p:nvPicPr>
        <p:blipFill>
          <a:blip r:embed="rId3"/>
          <a:stretch>
            <a:fillRect/>
          </a:stretch>
        </p:blipFill>
        <p:spPr>
          <a:xfrm>
            <a:off x="-91151" y="-4"/>
            <a:ext cx="4365817" cy="6858000"/>
          </a:xfrm>
          <a:prstGeom prst="rect">
            <a:avLst/>
          </a:prstGeom>
        </p:spPr>
      </p:pic>
      <p:sp>
        <p:nvSpPr>
          <p:cNvPr id="4" name="Title 3">
            <a:extLst>
              <a:ext uri="{FF2B5EF4-FFF2-40B4-BE49-F238E27FC236}">
                <a16:creationId xmlns:a16="http://schemas.microsoft.com/office/drawing/2014/main" id="{C33E7500-0274-4155-E81A-DB1CE648D5AE}"/>
              </a:ext>
            </a:extLst>
          </p:cNvPr>
          <p:cNvSpPr>
            <a:spLocks noGrp="1"/>
          </p:cNvSpPr>
          <p:nvPr>
            <p:ph type="title"/>
          </p:nvPr>
        </p:nvSpPr>
        <p:spPr>
          <a:xfrm>
            <a:off x="368727" y="1910289"/>
            <a:ext cx="3200400" cy="3064320"/>
          </a:xfrm>
        </p:spPr>
        <p:txBody>
          <a:bodyPr>
            <a:normAutofit/>
          </a:bodyPr>
          <a:lstStyle/>
          <a:p>
            <a:r>
              <a:rPr lang="en-US" sz="3600" b="1" dirty="0">
                <a:solidFill>
                  <a:srgbClr val="002060"/>
                </a:solidFill>
                <a:latin typeface="Open Sans" pitchFamily="2" charset="0"/>
                <a:ea typeface="Open Sans" pitchFamily="2" charset="0"/>
                <a:cs typeface="Open Sans" pitchFamily="2" charset="0"/>
              </a:rPr>
              <a:t>What we’ve heard from our certified employers</a:t>
            </a:r>
          </a:p>
        </p:txBody>
      </p:sp>
      <p:sp>
        <p:nvSpPr>
          <p:cNvPr id="6" name="TextBox 5">
            <a:extLst>
              <a:ext uri="{FF2B5EF4-FFF2-40B4-BE49-F238E27FC236}">
                <a16:creationId xmlns:a16="http://schemas.microsoft.com/office/drawing/2014/main" id="{405A8B2E-A766-EAC2-C78B-FFAF35212B67}"/>
              </a:ext>
            </a:extLst>
          </p:cNvPr>
          <p:cNvSpPr txBox="1"/>
          <p:nvPr/>
        </p:nvSpPr>
        <p:spPr>
          <a:xfrm>
            <a:off x="5366488" y="1710056"/>
            <a:ext cx="6138576" cy="2400657"/>
          </a:xfrm>
          <a:prstGeom prst="rect">
            <a:avLst/>
          </a:prstGeom>
          <a:noFill/>
        </p:spPr>
        <p:txBody>
          <a:bodyPr wrap="square">
            <a:spAutoFit/>
          </a:bodyPr>
          <a:lstStyle/>
          <a:p>
            <a:r>
              <a:rPr lang="en-CA" sz="3000" i="1" dirty="0">
                <a:effectLst/>
                <a:latin typeface="Calibri" panose="020F0502020204030204" pitchFamily="34" charset="0"/>
                <a:ea typeface="Times New Roman" panose="02020603050405020304" pitchFamily="18" charset="0"/>
              </a:rPr>
              <a:t>“Paying the living wage means that we are able to contribute to our community exponentially – our employees' salaries feed right back into the Valley's economy.”</a:t>
            </a:r>
          </a:p>
        </p:txBody>
      </p:sp>
      <p:sp>
        <p:nvSpPr>
          <p:cNvPr id="8" name="TextBox 7">
            <a:extLst>
              <a:ext uri="{FF2B5EF4-FFF2-40B4-BE49-F238E27FC236}">
                <a16:creationId xmlns:a16="http://schemas.microsoft.com/office/drawing/2014/main" id="{BD0E9F38-52E9-07F3-9BE3-5E8E9F904743}"/>
              </a:ext>
            </a:extLst>
          </p:cNvPr>
          <p:cNvSpPr txBox="1"/>
          <p:nvPr/>
        </p:nvSpPr>
        <p:spPr>
          <a:xfrm>
            <a:off x="5366488" y="4545657"/>
            <a:ext cx="5701846" cy="830997"/>
          </a:xfrm>
          <a:prstGeom prst="rect">
            <a:avLst/>
          </a:prstGeom>
          <a:noFill/>
        </p:spPr>
        <p:txBody>
          <a:bodyPr wrap="square">
            <a:spAutoFit/>
          </a:bodyPr>
          <a:lstStyle/>
          <a:p>
            <a:r>
              <a:rPr lang="en-US" sz="2400" dirty="0">
                <a:effectLst/>
                <a:latin typeface="Calibri" panose="020F0502020204030204" pitchFamily="34" charset="0"/>
                <a:ea typeface="Calibri" panose="020F0502020204030204" pitchFamily="34" charset="0"/>
              </a:rPr>
              <a:t>Dr. Sarah Newstead,</a:t>
            </a:r>
            <a:r>
              <a:rPr lang="en-US" sz="2400" dirty="0">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Executive Director, Atlas Coal Mine</a:t>
            </a:r>
            <a:endParaRPr lang="en-CA" sz="2400" dirty="0">
              <a:effectLst/>
              <a:latin typeface="Calibri" panose="020F0502020204030204" pitchFamily="34" charset="0"/>
              <a:ea typeface="Calibri" panose="020F0502020204030204" pitchFamily="34" charset="0"/>
            </a:endParaRPr>
          </a:p>
        </p:txBody>
      </p:sp>
      <p:sp>
        <p:nvSpPr>
          <p:cNvPr id="2" name="Oval 1">
            <a:extLst>
              <a:ext uri="{FF2B5EF4-FFF2-40B4-BE49-F238E27FC236}">
                <a16:creationId xmlns:a16="http://schemas.microsoft.com/office/drawing/2014/main" id="{DE7F158E-B85F-D04D-7B51-F23452B39EBF}"/>
              </a:ext>
            </a:extLst>
          </p:cNvPr>
          <p:cNvSpPr/>
          <p:nvPr/>
        </p:nvSpPr>
        <p:spPr>
          <a:xfrm>
            <a:off x="2650760" y="5055820"/>
            <a:ext cx="1448732" cy="1472364"/>
          </a:xfrm>
          <a:prstGeom prst="ellipse">
            <a:avLst/>
          </a:prstGeom>
          <a:solidFill>
            <a:srgbClr val="FAC7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40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65079650-D178-8398-8DF3-E1B81AD835D9}"/>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0" name="Text Placeholder 2">
            <a:extLst>
              <a:ext uri="{FF2B5EF4-FFF2-40B4-BE49-F238E27FC236}">
                <a16:creationId xmlns:a16="http://schemas.microsoft.com/office/drawing/2014/main" id="{9874B423-3565-B81D-FD23-624529D9CE08}"/>
              </a:ext>
            </a:extLst>
          </p:cNvPr>
          <p:cNvGraphicFramePr/>
          <p:nvPr>
            <p:extLst>
              <p:ext uri="{D42A27DB-BD31-4B8C-83A1-F6EECF244321}">
                <p14:modId xmlns:p14="http://schemas.microsoft.com/office/powerpoint/2010/main" val="384982640"/>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7285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5A5FC7A0-53F1-E659-FDB3-7CB1824516C8}"/>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0" name="Text Placeholder 2">
            <a:extLst>
              <a:ext uri="{FF2B5EF4-FFF2-40B4-BE49-F238E27FC236}">
                <a16:creationId xmlns:a16="http://schemas.microsoft.com/office/drawing/2014/main" id="{9874B423-3565-B81D-FD23-624529D9CE08}"/>
              </a:ext>
            </a:extLst>
          </p:cNvPr>
          <p:cNvGraphicFramePr/>
          <p:nvPr>
            <p:extLst>
              <p:ext uri="{D42A27DB-BD31-4B8C-83A1-F6EECF244321}">
                <p14:modId xmlns:p14="http://schemas.microsoft.com/office/powerpoint/2010/main" val="2153808790"/>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9" descr="Sad face outline outline">
            <a:extLst>
              <a:ext uri="{FF2B5EF4-FFF2-40B4-BE49-F238E27FC236}">
                <a16:creationId xmlns:a16="http://schemas.microsoft.com/office/drawing/2014/main" id="{16936265-6AE6-8D4D-94DF-FEBD78CD19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21644" y="4591050"/>
            <a:ext cx="914400" cy="914400"/>
          </a:xfrm>
          <a:prstGeom prst="rect">
            <a:avLst/>
          </a:prstGeom>
        </p:spPr>
      </p:pic>
      <p:pic>
        <p:nvPicPr>
          <p:cNvPr id="14" name="Graphic 13" descr="Sad face outline outline">
            <a:extLst>
              <a:ext uri="{FF2B5EF4-FFF2-40B4-BE49-F238E27FC236}">
                <a16:creationId xmlns:a16="http://schemas.microsoft.com/office/drawing/2014/main" id="{C784A563-1AA0-554E-9D75-6D262DC6EB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38800" y="4576762"/>
            <a:ext cx="914400" cy="914400"/>
          </a:xfrm>
          <a:prstGeom prst="rect">
            <a:avLst/>
          </a:prstGeom>
        </p:spPr>
      </p:pic>
      <p:pic>
        <p:nvPicPr>
          <p:cNvPr id="2" name="Graphic 1" descr="Sad face outline outline">
            <a:extLst>
              <a:ext uri="{FF2B5EF4-FFF2-40B4-BE49-F238E27FC236}">
                <a16:creationId xmlns:a16="http://schemas.microsoft.com/office/drawing/2014/main" id="{EED9ABEE-3122-20A8-577B-2CAF3553ACC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401175" y="4591050"/>
            <a:ext cx="914400" cy="914400"/>
          </a:xfrm>
          <a:prstGeom prst="rect">
            <a:avLst/>
          </a:prstGeom>
        </p:spPr>
      </p:pic>
    </p:spTree>
    <p:extLst>
      <p:ext uri="{BB962C8B-B14F-4D97-AF65-F5344CB8AC3E}">
        <p14:creationId xmlns:p14="http://schemas.microsoft.com/office/powerpoint/2010/main" val="3704157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A8A874A1-27EB-ED67-E611-A7A8A4678C54}"/>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0" name="Text Placeholder 2">
            <a:extLst>
              <a:ext uri="{FF2B5EF4-FFF2-40B4-BE49-F238E27FC236}">
                <a16:creationId xmlns:a16="http://schemas.microsoft.com/office/drawing/2014/main" id="{9874B423-3565-B81D-FD23-624529D9CE08}"/>
              </a:ext>
            </a:extLst>
          </p:cNvPr>
          <p:cNvGraphicFramePr/>
          <p:nvPr>
            <p:extLst>
              <p:ext uri="{D42A27DB-BD31-4B8C-83A1-F6EECF244321}">
                <p14:modId xmlns:p14="http://schemas.microsoft.com/office/powerpoint/2010/main" val="1785262836"/>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Checkbox Checked outline">
            <a:extLst>
              <a:ext uri="{FF2B5EF4-FFF2-40B4-BE49-F238E27FC236}">
                <a16:creationId xmlns:a16="http://schemas.microsoft.com/office/drawing/2014/main" id="{BC45F1B0-9806-F011-CB92-BF8216280D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65302" y="500062"/>
            <a:ext cx="914400" cy="914400"/>
          </a:xfrm>
          <a:prstGeom prst="rect">
            <a:avLst/>
          </a:prstGeom>
        </p:spPr>
      </p:pic>
      <p:pic>
        <p:nvPicPr>
          <p:cNvPr id="7" name="Graphic 6" descr="Smiling with hearts face outline outline">
            <a:extLst>
              <a:ext uri="{FF2B5EF4-FFF2-40B4-BE49-F238E27FC236}">
                <a16:creationId xmlns:a16="http://schemas.microsoft.com/office/drawing/2014/main" id="{17EEB880-3550-5A21-99AD-F5D5D61618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21644" y="4576762"/>
            <a:ext cx="914400" cy="914400"/>
          </a:xfrm>
          <a:prstGeom prst="rect">
            <a:avLst/>
          </a:prstGeom>
        </p:spPr>
      </p:pic>
      <p:pic>
        <p:nvPicPr>
          <p:cNvPr id="8" name="Graphic 7" descr="Sad face outline outline">
            <a:extLst>
              <a:ext uri="{FF2B5EF4-FFF2-40B4-BE49-F238E27FC236}">
                <a16:creationId xmlns:a16="http://schemas.microsoft.com/office/drawing/2014/main" id="{C9EB6D7B-FD24-D37E-B53D-06F92182A1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38800" y="4576762"/>
            <a:ext cx="914400" cy="914400"/>
          </a:xfrm>
          <a:prstGeom prst="rect">
            <a:avLst/>
          </a:prstGeom>
        </p:spPr>
      </p:pic>
      <p:pic>
        <p:nvPicPr>
          <p:cNvPr id="9" name="Graphic 8" descr="Sad face outline outline">
            <a:extLst>
              <a:ext uri="{FF2B5EF4-FFF2-40B4-BE49-F238E27FC236}">
                <a16:creationId xmlns:a16="http://schemas.microsoft.com/office/drawing/2014/main" id="{DBC3AADD-C783-28EF-3584-0A557217DBB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401175" y="4591050"/>
            <a:ext cx="914400" cy="914400"/>
          </a:xfrm>
          <a:prstGeom prst="rect">
            <a:avLst/>
          </a:prstGeom>
        </p:spPr>
      </p:pic>
      <p:pic>
        <p:nvPicPr>
          <p:cNvPr id="13" name="Graphic 12" descr="Dollar outline">
            <a:extLst>
              <a:ext uri="{FF2B5EF4-FFF2-40B4-BE49-F238E27FC236}">
                <a16:creationId xmlns:a16="http://schemas.microsoft.com/office/drawing/2014/main" id="{7EC83CBC-64A0-CF48-99D1-FEFEF338973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19750" y="1414462"/>
            <a:ext cx="914400" cy="914400"/>
          </a:xfrm>
          <a:prstGeom prst="rect">
            <a:avLst/>
          </a:prstGeom>
        </p:spPr>
      </p:pic>
      <p:pic>
        <p:nvPicPr>
          <p:cNvPr id="15" name="Graphic 14" descr="Dollar outline">
            <a:extLst>
              <a:ext uri="{FF2B5EF4-FFF2-40B4-BE49-F238E27FC236}">
                <a16:creationId xmlns:a16="http://schemas.microsoft.com/office/drawing/2014/main" id="{EE112332-38C1-FCA8-CF35-72895CCFA46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401175" y="1414462"/>
            <a:ext cx="914400" cy="914400"/>
          </a:xfrm>
          <a:prstGeom prst="rect">
            <a:avLst/>
          </a:prstGeom>
        </p:spPr>
      </p:pic>
      <p:pic>
        <p:nvPicPr>
          <p:cNvPr id="22" name="Graphic 21" descr="Dollar outline">
            <a:extLst>
              <a:ext uri="{FF2B5EF4-FFF2-40B4-BE49-F238E27FC236}">
                <a16:creationId xmlns:a16="http://schemas.microsoft.com/office/drawing/2014/main" id="{55F71784-9231-EF36-8405-B99BBF3F5D6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21644" y="1457324"/>
            <a:ext cx="914400" cy="914400"/>
          </a:xfrm>
          <a:prstGeom prst="rect">
            <a:avLst/>
          </a:prstGeom>
        </p:spPr>
      </p:pic>
    </p:spTree>
    <p:extLst>
      <p:ext uri="{BB962C8B-B14F-4D97-AF65-F5344CB8AC3E}">
        <p14:creationId xmlns:p14="http://schemas.microsoft.com/office/powerpoint/2010/main" val="574965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5B20126E-2493-E729-6886-7E13B98A5BA2}"/>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0" name="Text Placeholder 2">
            <a:extLst>
              <a:ext uri="{FF2B5EF4-FFF2-40B4-BE49-F238E27FC236}">
                <a16:creationId xmlns:a16="http://schemas.microsoft.com/office/drawing/2014/main" id="{9874B423-3565-B81D-FD23-624529D9CE08}"/>
              </a:ext>
            </a:extLst>
          </p:cNvPr>
          <p:cNvGraphicFramePr/>
          <p:nvPr>
            <p:extLst>
              <p:ext uri="{D42A27DB-BD31-4B8C-83A1-F6EECF244321}">
                <p14:modId xmlns:p14="http://schemas.microsoft.com/office/powerpoint/2010/main" val="1096434413"/>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Checkbox Checked outline">
            <a:extLst>
              <a:ext uri="{FF2B5EF4-FFF2-40B4-BE49-F238E27FC236}">
                <a16:creationId xmlns:a16="http://schemas.microsoft.com/office/drawing/2014/main" id="{BC45F1B0-9806-F011-CB92-BF8216280D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70061" y="494108"/>
            <a:ext cx="914400" cy="914400"/>
          </a:xfrm>
          <a:prstGeom prst="rect">
            <a:avLst/>
          </a:prstGeom>
        </p:spPr>
      </p:pic>
      <p:pic>
        <p:nvPicPr>
          <p:cNvPr id="7" name="Graphic 6" descr="Smiling with hearts face outline outline">
            <a:extLst>
              <a:ext uri="{FF2B5EF4-FFF2-40B4-BE49-F238E27FC236}">
                <a16:creationId xmlns:a16="http://schemas.microsoft.com/office/drawing/2014/main" id="{17EEB880-3550-5A21-99AD-F5D5D61618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4037" y="4714875"/>
            <a:ext cx="914400" cy="914400"/>
          </a:xfrm>
          <a:prstGeom prst="rect">
            <a:avLst/>
          </a:prstGeom>
        </p:spPr>
      </p:pic>
      <p:pic>
        <p:nvPicPr>
          <p:cNvPr id="10" name="Graphic 9" descr="Smiling with hearts face outline outline">
            <a:extLst>
              <a:ext uri="{FF2B5EF4-FFF2-40B4-BE49-F238E27FC236}">
                <a16:creationId xmlns:a16="http://schemas.microsoft.com/office/drawing/2014/main" id="{F7BA0BF0-0B29-6ABD-DCFC-36975F19794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43959" y="4635102"/>
            <a:ext cx="914400" cy="914400"/>
          </a:xfrm>
          <a:prstGeom prst="rect">
            <a:avLst/>
          </a:prstGeom>
        </p:spPr>
      </p:pic>
      <p:pic>
        <p:nvPicPr>
          <p:cNvPr id="8" name="Graphic 7" descr="Dollar outline">
            <a:extLst>
              <a:ext uri="{FF2B5EF4-FFF2-40B4-BE49-F238E27FC236}">
                <a16:creationId xmlns:a16="http://schemas.microsoft.com/office/drawing/2014/main" id="{A70EFB84-854B-559D-E67C-ADD095471DE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69378" y="1445416"/>
            <a:ext cx="914400" cy="914400"/>
          </a:xfrm>
          <a:prstGeom prst="rect">
            <a:avLst/>
          </a:prstGeom>
        </p:spPr>
      </p:pic>
      <p:pic>
        <p:nvPicPr>
          <p:cNvPr id="9" name="Graphic 8" descr="Dollar outline">
            <a:extLst>
              <a:ext uri="{FF2B5EF4-FFF2-40B4-BE49-F238E27FC236}">
                <a16:creationId xmlns:a16="http://schemas.microsoft.com/office/drawing/2014/main" id="{79FEDF50-D7CF-E539-26E2-76E5193C3F1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32545" y="1445416"/>
            <a:ext cx="914400" cy="914400"/>
          </a:xfrm>
          <a:prstGeom prst="rect">
            <a:avLst/>
          </a:prstGeom>
        </p:spPr>
      </p:pic>
      <p:pic>
        <p:nvPicPr>
          <p:cNvPr id="22" name="Graphic 21" descr="Checkbox Checked outline">
            <a:extLst>
              <a:ext uri="{FF2B5EF4-FFF2-40B4-BE49-F238E27FC236}">
                <a16:creationId xmlns:a16="http://schemas.microsoft.com/office/drawing/2014/main" id="{D02CA615-5612-E6D4-948B-9C55FDC317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3805" y="494108"/>
            <a:ext cx="914400" cy="914400"/>
          </a:xfrm>
          <a:prstGeom prst="rect">
            <a:avLst/>
          </a:prstGeom>
        </p:spPr>
      </p:pic>
      <p:pic>
        <p:nvPicPr>
          <p:cNvPr id="23" name="Graphic 22" descr="Dollar outline">
            <a:extLst>
              <a:ext uri="{FF2B5EF4-FFF2-40B4-BE49-F238E27FC236}">
                <a16:creationId xmlns:a16="http://schemas.microsoft.com/office/drawing/2014/main" id="{08D15E76-AA1E-E96A-BDD3-064C6BAC2FF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353122" y="1445416"/>
            <a:ext cx="914400" cy="914400"/>
          </a:xfrm>
          <a:prstGeom prst="rect">
            <a:avLst/>
          </a:prstGeom>
        </p:spPr>
      </p:pic>
      <p:pic>
        <p:nvPicPr>
          <p:cNvPr id="24" name="Graphic 23" descr="Dollar outline">
            <a:extLst>
              <a:ext uri="{FF2B5EF4-FFF2-40B4-BE49-F238E27FC236}">
                <a16:creationId xmlns:a16="http://schemas.microsoft.com/office/drawing/2014/main" id="{8F1B3060-4B07-DC5F-B23D-269B7AB2B96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916289" y="1445416"/>
            <a:ext cx="914400" cy="914400"/>
          </a:xfrm>
          <a:prstGeom prst="rect">
            <a:avLst/>
          </a:prstGeom>
        </p:spPr>
      </p:pic>
      <p:pic>
        <p:nvPicPr>
          <p:cNvPr id="25" name="Graphic 24" descr="Dollar outline">
            <a:extLst>
              <a:ext uri="{FF2B5EF4-FFF2-40B4-BE49-F238E27FC236}">
                <a16:creationId xmlns:a16="http://schemas.microsoft.com/office/drawing/2014/main" id="{D82130E7-1E97-E80D-6CD1-75DB94BD013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139088" y="1445416"/>
            <a:ext cx="914400" cy="914400"/>
          </a:xfrm>
          <a:prstGeom prst="rect">
            <a:avLst/>
          </a:prstGeom>
        </p:spPr>
      </p:pic>
      <p:pic>
        <p:nvPicPr>
          <p:cNvPr id="26" name="Graphic 25" descr="Dollar outline">
            <a:extLst>
              <a:ext uri="{FF2B5EF4-FFF2-40B4-BE49-F238E27FC236}">
                <a16:creationId xmlns:a16="http://schemas.microsoft.com/office/drawing/2014/main" id="{4C151F2D-2039-FEE9-0A7E-A3DC1BA38C7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702255" y="1445416"/>
            <a:ext cx="914400" cy="914400"/>
          </a:xfrm>
          <a:prstGeom prst="rect">
            <a:avLst/>
          </a:prstGeom>
        </p:spPr>
      </p:pic>
      <p:pic>
        <p:nvPicPr>
          <p:cNvPr id="27" name="Graphic 26" descr="Sad face outline outline">
            <a:extLst>
              <a:ext uri="{FF2B5EF4-FFF2-40B4-BE49-F238E27FC236}">
                <a16:creationId xmlns:a16="http://schemas.microsoft.com/office/drawing/2014/main" id="{5DCA0D7B-AB81-840B-9B89-C2C92406D86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401175" y="4591050"/>
            <a:ext cx="914400" cy="914400"/>
          </a:xfrm>
          <a:prstGeom prst="rect">
            <a:avLst/>
          </a:prstGeom>
        </p:spPr>
      </p:pic>
    </p:spTree>
    <p:extLst>
      <p:ext uri="{BB962C8B-B14F-4D97-AF65-F5344CB8AC3E}">
        <p14:creationId xmlns:p14="http://schemas.microsoft.com/office/powerpoint/2010/main" val="115911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339A0923-656F-DEEE-BB34-368FE162E861}"/>
              </a:ext>
            </a:extLst>
          </p:cNvPr>
          <p:cNvSpPr/>
          <p:nvPr/>
        </p:nvSpPr>
        <p:spPr>
          <a:xfrm>
            <a:off x="15005"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0" name="Text Placeholder 2">
            <a:extLst>
              <a:ext uri="{FF2B5EF4-FFF2-40B4-BE49-F238E27FC236}">
                <a16:creationId xmlns:a16="http://schemas.microsoft.com/office/drawing/2014/main" id="{9874B423-3565-B81D-FD23-624529D9CE08}"/>
              </a:ext>
            </a:extLst>
          </p:cNvPr>
          <p:cNvGraphicFramePr/>
          <p:nvPr>
            <p:extLst>
              <p:ext uri="{D42A27DB-BD31-4B8C-83A1-F6EECF244321}">
                <p14:modId xmlns:p14="http://schemas.microsoft.com/office/powerpoint/2010/main" val="2152089503"/>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Checkbox Checked outline">
            <a:extLst>
              <a:ext uri="{FF2B5EF4-FFF2-40B4-BE49-F238E27FC236}">
                <a16:creationId xmlns:a16="http://schemas.microsoft.com/office/drawing/2014/main" id="{BC45F1B0-9806-F011-CB92-BF8216280D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77378" y="494108"/>
            <a:ext cx="914400" cy="914400"/>
          </a:xfrm>
          <a:prstGeom prst="rect">
            <a:avLst/>
          </a:prstGeom>
        </p:spPr>
      </p:pic>
      <p:pic>
        <p:nvPicPr>
          <p:cNvPr id="7" name="Graphic 6" descr="Smiling with hearts face outline outline">
            <a:extLst>
              <a:ext uri="{FF2B5EF4-FFF2-40B4-BE49-F238E27FC236}">
                <a16:creationId xmlns:a16="http://schemas.microsoft.com/office/drawing/2014/main" id="{17EEB880-3550-5A21-99AD-F5D5D61618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4037" y="4714875"/>
            <a:ext cx="914400" cy="914400"/>
          </a:xfrm>
          <a:prstGeom prst="rect">
            <a:avLst/>
          </a:prstGeom>
        </p:spPr>
      </p:pic>
      <p:pic>
        <p:nvPicPr>
          <p:cNvPr id="10" name="Graphic 9" descr="Smiling with hearts face outline outline">
            <a:extLst>
              <a:ext uri="{FF2B5EF4-FFF2-40B4-BE49-F238E27FC236}">
                <a16:creationId xmlns:a16="http://schemas.microsoft.com/office/drawing/2014/main" id="{F7BA0BF0-0B29-6ABD-DCFC-36975F19794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43959" y="4635102"/>
            <a:ext cx="914400" cy="914400"/>
          </a:xfrm>
          <a:prstGeom prst="rect">
            <a:avLst/>
          </a:prstGeom>
        </p:spPr>
      </p:pic>
      <p:pic>
        <p:nvPicPr>
          <p:cNvPr id="8" name="Graphic 7" descr="Dollar outline">
            <a:extLst>
              <a:ext uri="{FF2B5EF4-FFF2-40B4-BE49-F238E27FC236}">
                <a16:creationId xmlns:a16="http://schemas.microsoft.com/office/drawing/2014/main" id="{A70EFB84-854B-559D-E67C-ADD095471DE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4211" y="1445416"/>
            <a:ext cx="914400" cy="914400"/>
          </a:xfrm>
          <a:prstGeom prst="rect">
            <a:avLst/>
          </a:prstGeom>
        </p:spPr>
      </p:pic>
      <p:pic>
        <p:nvPicPr>
          <p:cNvPr id="9" name="Graphic 8" descr="Dollar outline">
            <a:extLst>
              <a:ext uri="{FF2B5EF4-FFF2-40B4-BE49-F238E27FC236}">
                <a16:creationId xmlns:a16="http://schemas.microsoft.com/office/drawing/2014/main" id="{79FEDF50-D7CF-E539-26E2-76E5193C3F1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77378" y="1445416"/>
            <a:ext cx="914400" cy="914400"/>
          </a:xfrm>
          <a:prstGeom prst="rect">
            <a:avLst/>
          </a:prstGeom>
        </p:spPr>
      </p:pic>
      <p:pic>
        <p:nvPicPr>
          <p:cNvPr id="2" name="Graphic 1" descr="Dollar outline">
            <a:extLst>
              <a:ext uri="{FF2B5EF4-FFF2-40B4-BE49-F238E27FC236}">
                <a16:creationId xmlns:a16="http://schemas.microsoft.com/office/drawing/2014/main" id="{6A959285-45E3-5B96-EDA9-16D92BB2F8C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289619" y="1445416"/>
            <a:ext cx="914400" cy="914400"/>
          </a:xfrm>
          <a:prstGeom prst="rect">
            <a:avLst/>
          </a:prstGeom>
        </p:spPr>
      </p:pic>
      <p:pic>
        <p:nvPicPr>
          <p:cNvPr id="13" name="Graphic 12" descr="Checkbox Checked outline">
            <a:extLst>
              <a:ext uri="{FF2B5EF4-FFF2-40B4-BE49-F238E27FC236}">
                <a16:creationId xmlns:a16="http://schemas.microsoft.com/office/drawing/2014/main" id="{9FAB8B8E-9E0C-B6C6-484C-3BBBFBABF1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00222" y="494108"/>
            <a:ext cx="914400" cy="914400"/>
          </a:xfrm>
          <a:prstGeom prst="rect">
            <a:avLst/>
          </a:prstGeom>
        </p:spPr>
      </p:pic>
      <p:pic>
        <p:nvPicPr>
          <p:cNvPr id="21" name="Graphic 20" descr="Dollar outline">
            <a:extLst>
              <a:ext uri="{FF2B5EF4-FFF2-40B4-BE49-F238E27FC236}">
                <a16:creationId xmlns:a16="http://schemas.microsoft.com/office/drawing/2014/main" id="{F1C6C9F7-22CA-9080-B104-F80332B6445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20592" y="1445416"/>
            <a:ext cx="914400" cy="914400"/>
          </a:xfrm>
          <a:prstGeom prst="rect">
            <a:avLst/>
          </a:prstGeom>
        </p:spPr>
      </p:pic>
      <p:pic>
        <p:nvPicPr>
          <p:cNvPr id="28" name="Graphic 27" descr="Dollar outline">
            <a:extLst>
              <a:ext uri="{FF2B5EF4-FFF2-40B4-BE49-F238E27FC236}">
                <a16:creationId xmlns:a16="http://schemas.microsoft.com/office/drawing/2014/main" id="{0BC8F07F-AED3-5F2C-8292-21833763565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83759" y="1445416"/>
            <a:ext cx="914400" cy="914400"/>
          </a:xfrm>
          <a:prstGeom prst="rect">
            <a:avLst/>
          </a:prstGeom>
        </p:spPr>
      </p:pic>
      <p:pic>
        <p:nvPicPr>
          <p:cNvPr id="29" name="Graphic 28" descr="Dollar outline">
            <a:extLst>
              <a:ext uri="{FF2B5EF4-FFF2-40B4-BE49-F238E27FC236}">
                <a16:creationId xmlns:a16="http://schemas.microsoft.com/office/drawing/2014/main" id="{9613715B-AB22-FD1E-35FA-42E8AC37C6E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096000" y="1445416"/>
            <a:ext cx="914400" cy="914400"/>
          </a:xfrm>
          <a:prstGeom prst="rect">
            <a:avLst/>
          </a:prstGeom>
        </p:spPr>
      </p:pic>
      <p:pic>
        <p:nvPicPr>
          <p:cNvPr id="30" name="Graphic 29" descr="Dollar outline">
            <a:extLst>
              <a:ext uri="{FF2B5EF4-FFF2-40B4-BE49-F238E27FC236}">
                <a16:creationId xmlns:a16="http://schemas.microsoft.com/office/drawing/2014/main" id="{E5DFBE63-6FDC-7ED2-1CF9-F3FC0CCFAA4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26973" y="1440760"/>
            <a:ext cx="914400" cy="914400"/>
          </a:xfrm>
          <a:prstGeom prst="rect">
            <a:avLst/>
          </a:prstGeom>
        </p:spPr>
      </p:pic>
      <p:pic>
        <p:nvPicPr>
          <p:cNvPr id="31" name="Graphic 30" descr="Dollar outline">
            <a:extLst>
              <a:ext uri="{FF2B5EF4-FFF2-40B4-BE49-F238E27FC236}">
                <a16:creationId xmlns:a16="http://schemas.microsoft.com/office/drawing/2014/main" id="{C8D434BC-A9C8-75D3-10D3-9A0E5D09241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390140" y="1440760"/>
            <a:ext cx="914400" cy="914400"/>
          </a:xfrm>
          <a:prstGeom prst="rect">
            <a:avLst/>
          </a:prstGeom>
        </p:spPr>
      </p:pic>
      <p:pic>
        <p:nvPicPr>
          <p:cNvPr id="32" name="Graphic 31" descr="Dollar outline">
            <a:extLst>
              <a:ext uri="{FF2B5EF4-FFF2-40B4-BE49-F238E27FC236}">
                <a16:creationId xmlns:a16="http://schemas.microsoft.com/office/drawing/2014/main" id="{E307717F-DABC-AD2C-A9AC-E0C18288C43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902381" y="1440760"/>
            <a:ext cx="914400" cy="914400"/>
          </a:xfrm>
          <a:prstGeom prst="rect">
            <a:avLst/>
          </a:prstGeom>
        </p:spPr>
      </p:pic>
      <p:pic>
        <p:nvPicPr>
          <p:cNvPr id="33" name="Graphic 32" descr="Smiling with hearts face outline outline">
            <a:extLst>
              <a:ext uri="{FF2B5EF4-FFF2-40B4-BE49-F238E27FC236}">
                <a16:creationId xmlns:a16="http://schemas.microsoft.com/office/drawing/2014/main" id="{369B67EF-F907-BF47-E4DD-8ADAE18C41E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502016" y="4632667"/>
            <a:ext cx="914400" cy="914400"/>
          </a:xfrm>
          <a:prstGeom prst="rect">
            <a:avLst/>
          </a:prstGeom>
        </p:spPr>
      </p:pic>
      <p:pic>
        <p:nvPicPr>
          <p:cNvPr id="34" name="Graphic 33" descr="Checkbox Checked outline">
            <a:extLst>
              <a:ext uri="{FF2B5EF4-FFF2-40B4-BE49-F238E27FC236}">
                <a16:creationId xmlns:a16="http://schemas.microsoft.com/office/drawing/2014/main" id="{D8834729-7427-028D-B4B6-D3DF1EDDDBC5}"/>
              </a:ext>
            </a:extLst>
          </p:cNvPr>
          <p:cNvPicPr>
            <a:picLocks noChangeAspect="1"/>
          </p:cNvPicPr>
          <p:nvPr/>
        </p:nvPicPr>
        <p:blipFill>
          <a:blip r:embed="rId8">
            <a:extLst>
              <a:ext uri="{96DAC541-7B7A-43D3-8B79-37D633B846F1}">
                <asvg:svgBlip xmlns:asvg="http://schemas.microsoft.com/office/drawing/2016/SVG/main" r:embed="rId22"/>
              </a:ext>
            </a:extLst>
          </a:blip>
          <a:stretch>
            <a:fillRect/>
          </a:stretch>
        </p:blipFill>
        <p:spPr>
          <a:xfrm>
            <a:off x="5653805" y="494108"/>
            <a:ext cx="914400" cy="914400"/>
          </a:xfrm>
          <a:prstGeom prst="rect">
            <a:avLst/>
          </a:prstGeom>
        </p:spPr>
      </p:pic>
    </p:spTree>
    <p:extLst>
      <p:ext uri="{BB962C8B-B14F-4D97-AF65-F5344CB8AC3E}">
        <p14:creationId xmlns:p14="http://schemas.microsoft.com/office/powerpoint/2010/main" val="71316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8B6C-E30B-83A2-71D8-F898BE981F7F}"/>
              </a:ext>
            </a:extLst>
          </p:cNvPr>
          <p:cNvSpPr>
            <a:spLocks noGrp="1"/>
          </p:cNvSpPr>
          <p:nvPr>
            <p:ph type="title"/>
          </p:nvPr>
        </p:nvSpPr>
        <p:spPr>
          <a:xfrm>
            <a:off x="838200" y="1659295"/>
            <a:ext cx="10515600" cy="757090"/>
          </a:xfrm>
          <a:noFill/>
        </p:spPr>
        <p:txBody>
          <a:bodyPr wrap="square">
            <a:spAutoFit/>
          </a:bodyPr>
          <a:lstStyle/>
          <a:p>
            <a:pPr>
              <a:buClr>
                <a:srgbClr val="000000"/>
              </a:buClr>
              <a:buSzTx/>
              <a:buFont typeface="Arial"/>
            </a:pPr>
            <a:r>
              <a:rPr lang="en-US" sz="4800" b="1" dirty="0">
                <a:solidFill>
                  <a:srgbClr val="1EAAA1"/>
                </a:solidFill>
                <a:sym typeface="Arial"/>
              </a:rPr>
              <a:t>Part of a Bigger Picture</a:t>
            </a:r>
          </a:p>
        </p:txBody>
      </p:sp>
      <p:sp>
        <p:nvSpPr>
          <p:cNvPr id="3" name="Text Placeholder 2">
            <a:extLst>
              <a:ext uri="{FF2B5EF4-FFF2-40B4-BE49-F238E27FC236}">
                <a16:creationId xmlns:a16="http://schemas.microsoft.com/office/drawing/2014/main" id="{867DE863-CF4D-C359-CCA4-65BD8EABCEC0}"/>
              </a:ext>
            </a:extLst>
          </p:cNvPr>
          <p:cNvSpPr>
            <a:spLocks noGrp="1"/>
          </p:cNvSpPr>
          <p:nvPr>
            <p:ph type="body" idx="1"/>
          </p:nvPr>
        </p:nvSpPr>
        <p:spPr>
          <a:xfrm>
            <a:off x="1262662" y="2745632"/>
            <a:ext cx="5273235" cy="4351338"/>
          </a:xfrm>
        </p:spPr>
        <p:txBody>
          <a:bodyPr>
            <a:normAutofit/>
          </a:bodyPr>
          <a:lstStyle/>
          <a:p>
            <a:pPr marL="114300" indent="0">
              <a:buNone/>
            </a:pPr>
            <a:r>
              <a:rPr lang="en-US" dirty="0"/>
              <a:t>A living wage means happier people, thriving businesses, and a vibrant community!</a:t>
            </a:r>
          </a:p>
        </p:txBody>
      </p:sp>
      <p:pic>
        <p:nvPicPr>
          <p:cNvPr id="6" name="Picture 5" descr="Graphical user interface, application&#10;&#10;Description automatically generated">
            <a:extLst>
              <a:ext uri="{FF2B5EF4-FFF2-40B4-BE49-F238E27FC236}">
                <a16:creationId xmlns:a16="http://schemas.microsoft.com/office/drawing/2014/main" id="{85B492C0-66F4-6233-6694-04C47BAE6709}"/>
              </a:ext>
            </a:extLst>
          </p:cNvPr>
          <p:cNvPicPr>
            <a:picLocks noChangeAspect="1"/>
          </p:cNvPicPr>
          <p:nvPr/>
        </p:nvPicPr>
        <p:blipFill rotWithShape="1">
          <a:blip r:embed="rId3"/>
          <a:srcRect r="14225"/>
          <a:stretch/>
        </p:blipFill>
        <p:spPr>
          <a:xfrm>
            <a:off x="6919415" y="403213"/>
            <a:ext cx="3810595" cy="5751324"/>
          </a:xfrm>
          <a:prstGeom prst="rect">
            <a:avLst/>
          </a:prstGeom>
        </p:spPr>
      </p:pic>
    </p:spTree>
    <p:extLst>
      <p:ext uri="{BB962C8B-B14F-4D97-AF65-F5344CB8AC3E}">
        <p14:creationId xmlns:p14="http://schemas.microsoft.com/office/powerpoint/2010/main" val="34520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2BB6-F751-A6B3-68D0-F071089BA2FB}"/>
              </a:ext>
            </a:extLst>
          </p:cNvPr>
          <p:cNvSpPr>
            <a:spLocks noGrp="1" noRot="1" noMove="1" noResize="1" noEditPoints="1" noAdjustHandles="1" noChangeArrowheads="1" noChangeShapeType="1"/>
          </p:cNvSpPr>
          <p:nvPr>
            <p:ph type="title"/>
          </p:nvPr>
        </p:nvSpPr>
        <p:spPr>
          <a:xfrm>
            <a:off x="-1" y="-4297"/>
            <a:ext cx="4167267" cy="6858000"/>
          </a:xfrm>
          <a:solidFill>
            <a:srgbClr val="1EAAA1"/>
          </a:solidFill>
          <a:ln>
            <a:noFill/>
          </a:ln>
        </p:spPr>
        <p:txBody>
          <a:bodyPr>
            <a:normAutofit/>
          </a:bodyPr>
          <a:lstStyle/>
          <a:p>
            <a:br>
              <a:rPr lang="en-CA" b="1" dirty="0">
                <a:solidFill>
                  <a:srgbClr val="FFFFFF"/>
                </a:solidFill>
                <a:latin typeface="Open Sans" pitchFamily="2" charset="0"/>
                <a:ea typeface="Open Sans" pitchFamily="2" charset="0"/>
                <a:cs typeface="Open Sans" pitchFamily="2" charset="0"/>
              </a:rPr>
            </a:br>
            <a:endParaRPr lang="en-CA" b="1" dirty="0">
              <a:solidFill>
                <a:srgbClr val="FFFFFF"/>
              </a:solidFill>
              <a:latin typeface="Open Sans" pitchFamily="2" charset="0"/>
              <a:ea typeface="Open Sans" pitchFamily="2" charset="0"/>
              <a:cs typeface="Open Sans" pitchFamily="2" charset="0"/>
            </a:endParaRPr>
          </a:p>
        </p:txBody>
      </p:sp>
      <p:sp>
        <p:nvSpPr>
          <p:cNvPr id="3" name="Content Placeholder 2">
            <a:extLst>
              <a:ext uri="{FF2B5EF4-FFF2-40B4-BE49-F238E27FC236}">
                <a16:creationId xmlns:a16="http://schemas.microsoft.com/office/drawing/2014/main" id="{B5A2C0B4-AE47-DE59-AB45-DCE6BA90A792}"/>
              </a:ext>
            </a:extLst>
          </p:cNvPr>
          <p:cNvSpPr>
            <a:spLocks noGrp="1"/>
          </p:cNvSpPr>
          <p:nvPr>
            <p:ph idx="1"/>
          </p:nvPr>
        </p:nvSpPr>
        <p:spPr>
          <a:xfrm>
            <a:off x="4447308" y="550401"/>
            <a:ext cx="6906491" cy="5585619"/>
          </a:xfrm>
        </p:spPr>
        <p:txBody>
          <a:bodyPr anchor="ctr">
            <a:normAutofit/>
          </a:bodyPr>
          <a:lstStyle/>
          <a:p>
            <a:pPr marL="571500" lvl="1" indent="0">
              <a:buNone/>
            </a:pPr>
            <a:r>
              <a:rPr lang="en-CA" sz="3400" dirty="0">
                <a:latin typeface="Calibri" panose="020F0502020204030204" pitchFamily="34" charset="0"/>
                <a:ea typeface="Open Sans" pitchFamily="2" charset="0"/>
                <a:cs typeface="Calibri" panose="020F0502020204030204" pitchFamily="34" charset="0"/>
              </a:rPr>
              <a:t>what a living wage is</a:t>
            </a:r>
          </a:p>
          <a:p>
            <a:pPr lvl="1"/>
            <a:endParaRPr lang="en-CA" sz="3400" dirty="0">
              <a:latin typeface="Calibri" panose="020F0502020204030204" pitchFamily="34" charset="0"/>
              <a:ea typeface="Open Sans" pitchFamily="2" charset="0"/>
              <a:cs typeface="Calibri" panose="020F0502020204030204" pitchFamily="34" charset="0"/>
            </a:endParaRPr>
          </a:p>
          <a:p>
            <a:pPr marL="571500" lvl="1" indent="0">
              <a:buNone/>
            </a:pPr>
            <a:r>
              <a:rPr lang="en-CA" sz="3400" dirty="0">
                <a:latin typeface="Calibri" panose="020F0502020204030204" pitchFamily="34" charset="0"/>
                <a:ea typeface="Open Sans" pitchFamily="2" charset="0"/>
                <a:cs typeface="Calibri" panose="020F0502020204030204" pitchFamily="34" charset="0"/>
              </a:rPr>
              <a:t>how a living wage helps attract and keep employees</a:t>
            </a:r>
          </a:p>
          <a:p>
            <a:pPr lvl="1"/>
            <a:endParaRPr lang="en-CA" sz="3400" dirty="0">
              <a:latin typeface="Calibri" panose="020F0502020204030204" pitchFamily="34" charset="0"/>
              <a:ea typeface="Open Sans" pitchFamily="2" charset="0"/>
              <a:cs typeface="Calibri" panose="020F0502020204030204" pitchFamily="34" charset="0"/>
            </a:endParaRPr>
          </a:p>
          <a:p>
            <a:pPr marL="571500" lvl="1" indent="0">
              <a:buNone/>
            </a:pPr>
            <a:r>
              <a:rPr lang="en-CA" sz="3400" dirty="0">
                <a:latin typeface="Calibri" panose="020F0502020204030204" pitchFamily="34" charset="0"/>
                <a:ea typeface="Open Sans" pitchFamily="2" charset="0"/>
                <a:cs typeface="Calibri" panose="020F0502020204030204" pitchFamily="34" charset="0"/>
              </a:rPr>
              <a:t>how a living wage affects communities</a:t>
            </a:r>
          </a:p>
        </p:txBody>
      </p:sp>
      <p:sp>
        <p:nvSpPr>
          <p:cNvPr id="6" name="Title 1">
            <a:extLst>
              <a:ext uri="{FF2B5EF4-FFF2-40B4-BE49-F238E27FC236}">
                <a16:creationId xmlns:a16="http://schemas.microsoft.com/office/drawing/2014/main" id="{54D9D5E8-8430-F9E6-8BE5-80BAA1B64439}"/>
              </a:ext>
            </a:extLst>
          </p:cNvPr>
          <p:cNvSpPr txBox="1">
            <a:spLocks/>
          </p:cNvSpPr>
          <p:nvPr/>
        </p:nvSpPr>
        <p:spPr>
          <a:xfrm>
            <a:off x="686834" y="550401"/>
            <a:ext cx="3200400" cy="558561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rgbClr val="FFFFFF"/>
                </a:solidFill>
                <a:latin typeface="Open Sans" pitchFamily="2" charset="0"/>
                <a:ea typeface="Open Sans" pitchFamily="2" charset="0"/>
                <a:cs typeface="Open Sans" pitchFamily="2" charset="0"/>
              </a:rPr>
              <a:t>By the time we’re done, you’ll know all about…</a:t>
            </a:r>
          </a:p>
        </p:txBody>
      </p:sp>
      <p:sp>
        <p:nvSpPr>
          <p:cNvPr id="7" name="Oval 6">
            <a:extLst>
              <a:ext uri="{FF2B5EF4-FFF2-40B4-BE49-F238E27FC236}">
                <a16:creationId xmlns:a16="http://schemas.microsoft.com/office/drawing/2014/main" id="{29760347-516A-3BE0-F736-CFDD431E7689}"/>
              </a:ext>
            </a:extLst>
          </p:cNvPr>
          <p:cNvSpPr/>
          <p:nvPr/>
        </p:nvSpPr>
        <p:spPr>
          <a:xfrm>
            <a:off x="3302884" y="5022498"/>
            <a:ext cx="1448732" cy="1472364"/>
          </a:xfrm>
          <a:prstGeom prst="ellipse">
            <a:avLst/>
          </a:prstGeom>
          <a:solidFill>
            <a:srgbClr val="FAC7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03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5" name="Group 4">
            <a:extLst>
              <a:ext uri="{FF2B5EF4-FFF2-40B4-BE49-F238E27FC236}">
                <a16:creationId xmlns:a16="http://schemas.microsoft.com/office/drawing/2014/main" id="{76223CD3-CB87-67EC-CD2D-77962421189F}"/>
              </a:ext>
            </a:extLst>
          </p:cNvPr>
          <p:cNvGrpSpPr/>
          <p:nvPr/>
        </p:nvGrpSpPr>
        <p:grpSpPr>
          <a:xfrm>
            <a:off x="6716549" y="1150469"/>
            <a:ext cx="4698980" cy="4557061"/>
            <a:chOff x="371960" y="1883142"/>
            <a:chExt cx="4311934" cy="4234433"/>
          </a:xfrm>
        </p:grpSpPr>
        <p:pic>
          <p:nvPicPr>
            <p:cNvPr id="6" name="Google Shape;167;p9">
              <a:extLst>
                <a:ext uri="{FF2B5EF4-FFF2-40B4-BE49-F238E27FC236}">
                  <a16:creationId xmlns:a16="http://schemas.microsoft.com/office/drawing/2014/main" id="{2A0C7EB9-F22A-EF34-9855-3F7B67896208}"/>
                </a:ext>
              </a:extLst>
            </p:cNvPr>
            <p:cNvPicPr preferRelativeResize="0"/>
            <p:nvPr/>
          </p:nvPicPr>
          <p:blipFill rotWithShape="1">
            <a:blip r:embed="rId3">
              <a:alphaModFix/>
            </a:blip>
            <a:srcRect l="17933" t="22550" r="19193" b="15706"/>
            <a:stretch/>
          </p:blipFill>
          <p:spPr>
            <a:xfrm>
              <a:off x="371960" y="1883142"/>
              <a:ext cx="4311934" cy="4234433"/>
            </a:xfrm>
            <a:prstGeom prst="rect">
              <a:avLst/>
            </a:prstGeom>
            <a:noFill/>
            <a:ln>
              <a:noFill/>
            </a:ln>
          </p:spPr>
        </p:pic>
        <p:sp>
          <p:nvSpPr>
            <p:cNvPr id="7" name="Oval 6">
              <a:extLst>
                <a:ext uri="{FF2B5EF4-FFF2-40B4-BE49-F238E27FC236}">
                  <a16:creationId xmlns:a16="http://schemas.microsoft.com/office/drawing/2014/main" id="{69E6B2D4-3E53-52B0-CA0D-172BA17FFCB4}"/>
                </a:ext>
              </a:extLst>
            </p:cNvPr>
            <p:cNvSpPr/>
            <p:nvPr/>
          </p:nvSpPr>
          <p:spPr>
            <a:xfrm>
              <a:off x="979789" y="2556562"/>
              <a:ext cx="3192651" cy="2240821"/>
            </a:xfrm>
            <a:prstGeom prst="ellipse">
              <a:avLst/>
            </a:prstGeom>
            <a:solidFill>
              <a:srgbClr val="1EA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74" name="Google Shape;174;p10"/>
          <p:cNvSpPr txBox="1">
            <a:spLocks noGrp="1"/>
          </p:cNvSpPr>
          <p:nvPr>
            <p:ph type="body" idx="1"/>
          </p:nvPr>
        </p:nvSpPr>
        <p:spPr>
          <a:xfrm>
            <a:off x="7222529" y="2322722"/>
            <a:ext cx="3687020" cy="19640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EAAA1"/>
              </a:buClr>
              <a:buSzPts val="3600"/>
              <a:buNone/>
            </a:pPr>
            <a:r>
              <a:rPr lang="en-US" sz="4000" dirty="0">
                <a:solidFill>
                  <a:schemeClr val="bg1"/>
                </a:solidFill>
                <a:latin typeface="Calibri" panose="020F0502020204030204" pitchFamily="34" charset="0"/>
                <a:ea typeface="Open Sans" pitchFamily="2" charset="0"/>
                <a:cs typeface="Calibri" panose="020F0502020204030204" pitchFamily="34" charset="0"/>
              </a:rPr>
              <a:t>Becoming a Living Wage Employer</a:t>
            </a:r>
            <a:endParaRPr sz="4000" dirty="0">
              <a:solidFill>
                <a:schemeClr val="bg1"/>
              </a:solidFill>
              <a:latin typeface="Calibri" panose="020F0502020204030204" pitchFamily="34" charset="0"/>
              <a:ea typeface="Open Sans" pitchFamily="2" charset="0"/>
              <a:cs typeface="Calibri" panose="020F0502020204030204" pitchFamily="34" charset="0"/>
            </a:endParaRPr>
          </a:p>
        </p:txBody>
      </p:sp>
      <p:sp>
        <p:nvSpPr>
          <p:cNvPr id="9" name="TextBox 8">
            <a:extLst>
              <a:ext uri="{FF2B5EF4-FFF2-40B4-BE49-F238E27FC236}">
                <a16:creationId xmlns:a16="http://schemas.microsoft.com/office/drawing/2014/main" id="{859C00D0-B373-F5B9-011F-C9DF0D67A065}"/>
              </a:ext>
            </a:extLst>
          </p:cNvPr>
          <p:cNvSpPr txBox="1"/>
          <p:nvPr/>
        </p:nvSpPr>
        <p:spPr>
          <a:xfrm>
            <a:off x="744229" y="552957"/>
            <a:ext cx="6098582" cy="891911"/>
          </a:xfrm>
          <a:prstGeom prst="rect">
            <a:avLst/>
          </a:prstGeom>
          <a:noFill/>
        </p:spPr>
        <p:txBody>
          <a:bodyPr wrap="square">
            <a:spAutoFit/>
          </a:bodyPr>
          <a:lstStyle/>
          <a:p>
            <a:pPr marR="0" lvl="0" algn="l" rtl="0">
              <a:lnSpc>
                <a:spcPct val="115000"/>
              </a:lnSpc>
              <a:spcBef>
                <a:spcPts val="0"/>
              </a:spcBef>
              <a:spcAft>
                <a:spcPts val="0"/>
              </a:spcAft>
              <a:buClr>
                <a:schemeClr val="dk1"/>
              </a:buClr>
              <a:buSzPts val="2500"/>
            </a:pPr>
            <a:r>
              <a:rPr lang="en-CA" sz="4800" b="1" dirty="0">
                <a:solidFill>
                  <a:srgbClr val="1EAAA1"/>
                </a:solidFill>
                <a:latin typeface="Calibri"/>
                <a:ea typeface="Calibri"/>
                <a:cs typeface="Calibri"/>
                <a:sym typeface="Calibri"/>
              </a:rPr>
              <a:t>Steps to Certification</a:t>
            </a:r>
          </a:p>
        </p:txBody>
      </p:sp>
      <p:sp>
        <p:nvSpPr>
          <p:cNvPr id="173" name="Google Shape;173;p10"/>
          <p:cNvSpPr txBox="1"/>
          <p:nvPr/>
        </p:nvSpPr>
        <p:spPr>
          <a:xfrm>
            <a:off x="728282" y="1875198"/>
            <a:ext cx="5920937" cy="4056455"/>
          </a:xfrm>
          <a:prstGeom prst="rect">
            <a:avLst/>
          </a:prstGeom>
          <a:noFill/>
          <a:ln>
            <a:noFill/>
          </a:ln>
        </p:spPr>
        <p:txBody>
          <a:bodyPr spcFirstLastPara="1" wrap="square" lIns="91425" tIns="45700" rIns="91425" bIns="45700" anchor="t" anchorCtr="0">
            <a:spAutoFit/>
          </a:bodyPr>
          <a:lstStyle/>
          <a:p>
            <a:pPr marL="342900" marR="0" lvl="0" indent="-374650" algn="l" rtl="0">
              <a:lnSpc>
                <a:spcPct val="115000"/>
              </a:lnSpc>
              <a:spcBef>
                <a:spcPts val="0"/>
              </a:spcBef>
              <a:spcAft>
                <a:spcPts val="0"/>
              </a:spcAft>
              <a:buClr>
                <a:schemeClr val="dk1"/>
              </a:buClr>
              <a:buSzPts val="2500"/>
              <a:buFont typeface="Arial"/>
              <a:buChar char="•"/>
            </a:pPr>
            <a:r>
              <a:rPr lang="en-CA" sz="2800" dirty="0">
                <a:solidFill>
                  <a:schemeClr val="tx1"/>
                </a:solidFill>
                <a:latin typeface="Calibri"/>
                <a:ea typeface="Calibri"/>
                <a:cs typeface="Calibri"/>
                <a:sym typeface="Calibri"/>
              </a:rPr>
              <a:t>Apply online with help from Ryan, Coordinator of the Network</a:t>
            </a:r>
          </a:p>
          <a:p>
            <a:pPr marL="342900" marR="0" lvl="0" indent="-374650" algn="l" rtl="0">
              <a:lnSpc>
                <a:spcPct val="115000"/>
              </a:lnSpc>
              <a:spcBef>
                <a:spcPts val="0"/>
              </a:spcBef>
              <a:spcAft>
                <a:spcPts val="0"/>
              </a:spcAft>
              <a:buClr>
                <a:schemeClr val="dk1"/>
              </a:buClr>
              <a:buSzPts val="2500"/>
              <a:buFont typeface="Arial"/>
              <a:buChar char="•"/>
            </a:pPr>
            <a:r>
              <a:rPr lang="en-CA" sz="2800" dirty="0">
                <a:solidFill>
                  <a:schemeClr val="tx1"/>
                </a:solidFill>
                <a:latin typeface="Calibri"/>
                <a:ea typeface="Calibri"/>
                <a:cs typeface="Calibri"/>
                <a:sym typeface="Calibri"/>
              </a:rPr>
              <a:t>Sign license agreement upon approval</a:t>
            </a:r>
          </a:p>
          <a:p>
            <a:pPr marL="342900" marR="0" lvl="0" indent="-374650" algn="l" rtl="0">
              <a:lnSpc>
                <a:spcPct val="115000"/>
              </a:lnSpc>
              <a:spcBef>
                <a:spcPts val="0"/>
              </a:spcBef>
              <a:spcAft>
                <a:spcPts val="0"/>
              </a:spcAft>
              <a:buClr>
                <a:schemeClr val="dk1"/>
              </a:buClr>
              <a:buSzPts val="2500"/>
              <a:buFont typeface="Arial"/>
              <a:buChar char="•"/>
            </a:pPr>
            <a:r>
              <a:rPr lang="en-CA" sz="2800" dirty="0">
                <a:solidFill>
                  <a:schemeClr val="tx1"/>
                </a:solidFill>
                <a:latin typeface="Calibri"/>
                <a:ea typeface="Calibri"/>
                <a:cs typeface="Calibri"/>
                <a:sym typeface="Calibri"/>
              </a:rPr>
              <a:t>Notify your employees (and everyone else!)</a:t>
            </a:r>
          </a:p>
          <a:p>
            <a:pPr marL="342900" marR="0" lvl="0" indent="-374650" algn="l" rtl="0">
              <a:lnSpc>
                <a:spcPct val="115000"/>
              </a:lnSpc>
              <a:spcBef>
                <a:spcPts val="0"/>
              </a:spcBef>
              <a:spcAft>
                <a:spcPts val="0"/>
              </a:spcAft>
              <a:buClr>
                <a:schemeClr val="dk1"/>
              </a:buClr>
              <a:buSzPts val="2500"/>
              <a:buFont typeface="Arial"/>
              <a:buChar char="•"/>
            </a:pPr>
            <a:r>
              <a:rPr lang="en-CA" sz="2800" dirty="0">
                <a:solidFill>
                  <a:schemeClr val="tx1"/>
                </a:solidFill>
                <a:latin typeface="Calibri"/>
                <a:ea typeface="Calibri"/>
                <a:cs typeface="Calibri"/>
                <a:sym typeface="Calibri"/>
              </a:rPr>
              <a:t>Your annual membership fee is waived for the first year</a:t>
            </a:r>
          </a:p>
        </p:txBody>
      </p:sp>
    </p:spTree>
    <p:extLst>
      <p:ext uri="{BB962C8B-B14F-4D97-AF65-F5344CB8AC3E}">
        <p14:creationId xmlns:p14="http://schemas.microsoft.com/office/powerpoint/2010/main" val="674346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613F1B55-AA70-2D87-5D43-864C9A91B3B8}"/>
              </a:ext>
            </a:extLst>
          </p:cNvPr>
          <p:cNvPicPr>
            <a:picLocks noChangeAspect="1"/>
          </p:cNvPicPr>
          <p:nvPr/>
        </p:nvPicPr>
        <p:blipFill rotWithShape="1">
          <a:blip r:embed="rId3"/>
          <a:srcRect l="7505" t="22793" b="21758"/>
          <a:stretch/>
        </p:blipFill>
        <p:spPr>
          <a:xfrm>
            <a:off x="7377030" y="2220592"/>
            <a:ext cx="4695673" cy="2906876"/>
          </a:xfrm>
          <a:prstGeom prst="rect">
            <a:avLst/>
          </a:prstGeom>
        </p:spPr>
      </p:pic>
      <p:pic>
        <p:nvPicPr>
          <p:cNvPr id="4098" name="Picture 2" descr="Just Like Family Edmonton">
            <a:extLst>
              <a:ext uri="{FF2B5EF4-FFF2-40B4-BE49-F238E27FC236}">
                <a16:creationId xmlns:a16="http://schemas.microsoft.com/office/drawing/2014/main" id="{27A76D69-6E92-6AE4-09E3-A8D239FE1B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349" y="4626883"/>
            <a:ext cx="2033668" cy="10197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ethbridge Food Bank">
            <a:extLst>
              <a:ext uri="{FF2B5EF4-FFF2-40B4-BE49-F238E27FC236}">
                <a16:creationId xmlns:a16="http://schemas.microsoft.com/office/drawing/2014/main" id="{B8C69D6E-F678-5C5F-AB8A-58A8FCD241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7647" y="606531"/>
            <a:ext cx="1614060" cy="16140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D3090AC4-988F-4ECF-BE9E-0B3F35D8D9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97" y="3484318"/>
            <a:ext cx="2638901" cy="8890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E9096E9-A538-4EB7-B397-302B2F71A913}"/>
              </a:ext>
            </a:extLst>
          </p:cNvPr>
          <p:cNvPicPr>
            <a:picLocks noChangeAspect="1"/>
          </p:cNvPicPr>
          <p:nvPr/>
        </p:nvPicPr>
        <p:blipFill>
          <a:blip r:embed="rId7"/>
          <a:stretch>
            <a:fillRect/>
          </a:stretch>
        </p:blipFill>
        <p:spPr>
          <a:xfrm>
            <a:off x="327818" y="5847569"/>
            <a:ext cx="3781953" cy="724001"/>
          </a:xfrm>
          <a:prstGeom prst="rect">
            <a:avLst/>
          </a:prstGeom>
        </p:spPr>
      </p:pic>
      <p:pic>
        <p:nvPicPr>
          <p:cNvPr id="4104" name="Picture 8">
            <a:extLst>
              <a:ext uri="{FF2B5EF4-FFF2-40B4-BE49-F238E27FC236}">
                <a16:creationId xmlns:a16="http://schemas.microsoft.com/office/drawing/2014/main" id="{1294C8FC-6C8A-EA2F-45FE-3346D4E363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5083" y="4449989"/>
            <a:ext cx="2033668" cy="56942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volution Vape">
            <a:extLst>
              <a:ext uri="{FF2B5EF4-FFF2-40B4-BE49-F238E27FC236}">
                <a16:creationId xmlns:a16="http://schemas.microsoft.com/office/drawing/2014/main" id="{3EDB0B14-09CC-6324-CA68-61226B8721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12124" y="5805986"/>
            <a:ext cx="2455821" cy="755293"/>
          </a:xfrm>
          <a:prstGeom prst="rect">
            <a:avLst/>
          </a:prstGeom>
          <a:solidFill>
            <a:schemeClr val="tx1"/>
          </a:solidFill>
        </p:spPr>
      </p:pic>
      <p:pic>
        <p:nvPicPr>
          <p:cNvPr id="7" name="Picture 6">
            <a:extLst>
              <a:ext uri="{FF2B5EF4-FFF2-40B4-BE49-F238E27FC236}">
                <a16:creationId xmlns:a16="http://schemas.microsoft.com/office/drawing/2014/main" id="{31E7505A-D5C4-4961-A0B7-34D251D78F8E}"/>
              </a:ext>
            </a:extLst>
          </p:cNvPr>
          <p:cNvPicPr>
            <a:picLocks noChangeAspect="1"/>
          </p:cNvPicPr>
          <p:nvPr/>
        </p:nvPicPr>
        <p:blipFill>
          <a:blip r:embed="rId10"/>
          <a:stretch>
            <a:fillRect/>
          </a:stretch>
        </p:blipFill>
        <p:spPr>
          <a:xfrm>
            <a:off x="119297" y="1182920"/>
            <a:ext cx="2228480" cy="695738"/>
          </a:xfrm>
          <a:prstGeom prst="rect">
            <a:avLst/>
          </a:prstGeom>
        </p:spPr>
      </p:pic>
      <p:pic>
        <p:nvPicPr>
          <p:cNvPr id="4108" name="Picture 12" descr="Glass Bookshop">
            <a:extLst>
              <a:ext uri="{FF2B5EF4-FFF2-40B4-BE49-F238E27FC236}">
                <a16:creationId xmlns:a16="http://schemas.microsoft.com/office/drawing/2014/main" id="{AE20D5B5-79BD-99AA-D935-AA7206E2D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654" y="286430"/>
            <a:ext cx="1547666" cy="70418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ome Spritz">
            <a:extLst>
              <a:ext uri="{FF2B5EF4-FFF2-40B4-BE49-F238E27FC236}">
                <a16:creationId xmlns:a16="http://schemas.microsoft.com/office/drawing/2014/main" id="{65E9A525-6199-CFFE-5C2C-9FC04ECCCE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70826" y="3571505"/>
            <a:ext cx="2906204" cy="697489"/>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SL Engineering">
            <a:extLst>
              <a:ext uri="{FF2B5EF4-FFF2-40B4-BE49-F238E27FC236}">
                <a16:creationId xmlns:a16="http://schemas.microsoft.com/office/drawing/2014/main" id="{5E723679-BAEA-4283-70B5-55923ADC9E8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67622" y="5106603"/>
            <a:ext cx="1631448" cy="1631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283AE02-D38F-93E6-361B-E09815374DE3}"/>
              </a:ext>
            </a:extLst>
          </p:cNvPr>
          <p:cNvPicPr>
            <a:picLocks noChangeAspect="1"/>
          </p:cNvPicPr>
          <p:nvPr/>
        </p:nvPicPr>
        <p:blipFill>
          <a:blip r:embed="rId14"/>
          <a:stretch>
            <a:fillRect/>
          </a:stretch>
        </p:blipFill>
        <p:spPr>
          <a:xfrm>
            <a:off x="6924266" y="4674397"/>
            <a:ext cx="2455821" cy="1130329"/>
          </a:xfrm>
          <a:prstGeom prst="rect">
            <a:avLst/>
          </a:prstGeom>
        </p:spPr>
      </p:pic>
      <p:pic>
        <p:nvPicPr>
          <p:cNvPr id="12" name="Picture 11">
            <a:extLst>
              <a:ext uri="{FF2B5EF4-FFF2-40B4-BE49-F238E27FC236}">
                <a16:creationId xmlns:a16="http://schemas.microsoft.com/office/drawing/2014/main" id="{9966DF76-8CEB-AAB8-0BC8-F270F01548BC}"/>
              </a:ext>
            </a:extLst>
          </p:cNvPr>
          <p:cNvPicPr>
            <a:picLocks noChangeAspect="1"/>
          </p:cNvPicPr>
          <p:nvPr/>
        </p:nvPicPr>
        <p:blipFill>
          <a:blip r:embed="rId15"/>
          <a:stretch>
            <a:fillRect/>
          </a:stretch>
        </p:blipFill>
        <p:spPr>
          <a:xfrm>
            <a:off x="5833609" y="375614"/>
            <a:ext cx="3225847" cy="1087699"/>
          </a:xfrm>
          <a:prstGeom prst="rect">
            <a:avLst/>
          </a:prstGeom>
        </p:spPr>
      </p:pic>
      <p:pic>
        <p:nvPicPr>
          <p:cNvPr id="4116" name="Picture 20">
            <a:extLst>
              <a:ext uri="{FF2B5EF4-FFF2-40B4-BE49-F238E27FC236}">
                <a16:creationId xmlns:a16="http://schemas.microsoft.com/office/drawing/2014/main" id="{B9935B35-F271-4745-213B-EACDCCC9FA8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85731" y="1808556"/>
            <a:ext cx="2336749" cy="824071"/>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ASP Security Services">
            <a:extLst>
              <a:ext uri="{FF2B5EF4-FFF2-40B4-BE49-F238E27FC236}">
                <a16:creationId xmlns:a16="http://schemas.microsoft.com/office/drawing/2014/main" id="{00E971E7-01C5-8E3A-AAA8-E79A112D544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66324" y="638524"/>
            <a:ext cx="1719650" cy="1052425"/>
          </a:xfrm>
          <a:prstGeom prst="rect">
            <a:avLst/>
          </a:prstGeom>
          <a:solidFill>
            <a:schemeClr val="tx1"/>
          </a:solidFill>
        </p:spPr>
      </p:pic>
      <p:pic>
        <p:nvPicPr>
          <p:cNvPr id="2" name="Picture 1">
            <a:extLst>
              <a:ext uri="{FF2B5EF4-FFF2-40B4-BE49-F238E27FC236}">
                <a16:creationId xmlns:a16="http://schemas.microsoft.com/office/drawing/2014/main" id="{3180F1A0-369C-A88A-23F7-06F9666DBD4B}"/>
              </a:ext>
            </a:extLst>
          </p:cNvPr>
          <p:cNvPicPr>
            <a:picLocks noChangeAspect="1"/>
          </p:cNvPicPr>
          <p:nvPr/>
        </p:nvPicPr>
        <p:blipFill>
          <a:blip r:embed="rId18"/>
          <a:stretch>
            <a:fillRect/>
          </a:stretch>
        </p:blipFill>
        <p:spPr>
          <a:xfrm>
            <a:off x="675144" y="1955992"/>
            <a:ext cx="5189591" cy="1528326"/>
          </a:xfrm>
          <a:prstGeom prst="rect">
            <a:avLst/>
          </a:prstGeom>
        </p:spPr>
      </p:pic>
    </p:spTree>
    <p:extLst>
      <p:ext uri="{BB962C8B-B14F-4D97-AF65-F5344CB8AC3E}">
        <p14:creationId xmlns:p14="http://schemas.microsoft.com/office/powerpoint/2010/main" val="2492025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1" y="323407"/>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 name="Google Shape;89;p1"/>
          <p:cNvSpPr txBox="1">
            <a:spLocks noGrp="1"/>
          </p:cNvSpPr>
          <p:nvPr>
            <p:ph type="ctrTitle"/>
          </p:nvPr>
        </p:nvSpPr>
        <p:spPr>
          <a:xfrm>
            <a:off x="1861215" y="1027159"/>
            <a:ext cx="5539852" cy="4820907"/>
          </a:xfrm>
          <a:prstGeom prst="rect">
            <a:avLst/>
          </a:prstGeom>
          <a:noFill/>
          <a:ln>
            <a:noFill/>
          </a:ln>
        </p:spPr>
        <p:txBody>
          <a:bodyPr spcFirstLastPara="1" wrap="square" lIns="91425" tIns="45700" rIns="91425" bIns="45700" anchor="t" anchorCtr="0">
            <a:normAutofit fontScale="90000"/>
          </a:bodyPr>
          <a:lstStyle/>
          <a:p>
            <a:pPr algn="l">
              <a:buSzPts val="3000"/>
            </a:pPr>
            <a:r>
              <a:rPr lang="en-US" sz="3600" b="1" dirty="0"/>
              <a:t>Thank you!</a:t>
            </a:r>
            <a:br>
              <a:rPr lang="en-US" sz="3600" dirty="0"/>
            </a:br>
            <a:br>
              <a:rPr lang="en-US" sz="3600" dirty="0"/>
            </a:br>
            <a:r>
              <a:rPr lang="en-US" sz="3600" dirty="0"/>
              <a:t>For more information:</a:t>
            </a:r>
            <a:br>
              <a:rPr lang="en-US" sz="2200" dirty="0"/>
            </a:br>
            <a:br>
              <a:rPr lang="en-US" sz="2200" dirty="0"/>
            </a:br>
            <a:r>
              <a:rPr lang="en-US" sz="3000" dirty="0"/>
              <a:t>IG: @livingwageab</a:t>
            </a:r>
            <a:br>
              <a:rPr lang="en-US" sz="2200" dirty="0"/>
            </a:br>
            <a:r>
              <a:rPr lang="en-US" sz="3000" dirty="0"/>
              <a:t>livingwagealberta.ca</a:t>
            </a:r>
            <a:br>
              <a:rPr lang="en-US" sz="3000" dirty="0"/>
            </a:br>
            <a:br>
              <a:rPr lang="en-US" sz="3000" dirty="0"/>
            </a:br>
            <a:r>
              <a:rPr lang="en-US" sz="3000" dirty="0"/>
              <a:t>Tessa Penich: tessa@vibrantcalgary.com</a:t>
            </a:r>
            <a:br>
              <a:rPr lang="en-US" sz="3000" dirty="0"/>
            </a:br>
            <a:br>
              <a:rPr lang="en-US" sz="3000" dirty="0"/>
            </a:br>
            <a:r>
              <a:rPr lang="en-US" sz="3000" dirty="0"/>
              <a:t>Ryan Lacanilao: coordinator@livingwagealberta.ca</a:t>
            </a:r>
            <a:br>
              <a:rPr lang="en-US" sz="3000" dirty="0"/>
            </a:br>
            <a:br>
              <a:rPr lang="en-US" sz="3000" dirty="0"/>
            </a:br>
            <a:br>
              <a:rPr lang="en-US" sz="3000" dirty="0"/>
            </a:br>
            <a:br>
              <a:rPr lang="en-US" sz="2700" dirty="0"/>
            </a:br>
            <a:endParaRPr lang="en-US" sz="2700" dirty="0"/>
          </a:p>
        </p:txBody>
      </p:sp>
      <p:sp>
        <p:nvSpPr>
          <p:cNvPr id="91" name="Google Shape;91;p1"/>
          <p:cNvSpPr/>
          <p:nvPr/>
        </p:nvSpPr>
        <p:spPr>
          <a:xfrm flipH="1">
            <a:off x="0" y="0"/>
            <a:ext cx="1494330" cy="7180772"/>
          </a:xfrm>
          <a:prstGeom prst="rect">
            <a:avLst/>
          </a:prstGeom>
          <a:solidFill>
            <a:srgbClr val="FAC71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Google Shape;93;p1" descr="Icon&#10;&#10;Description automatically generated">
            <a:extLst>
              <a:ext uri="{FF2B5EF4-FFF2-40B4-BE49-F238E27FC236}">
                <a16:creationId xmlns:a16="http://schemas.microsoft.com/office/drawing/2014/main" id="{0A497075-5FF8-510C-EEE0-95D6CB3709AD}"/>
              </a:ext>
            </a:extLst>
          </p:cNvPr>
          <p:cNvPicPr preferRelativeResize="0"/>
          <p:nvPr/>
        </p:nvPicPr>
        <p:blipFill rotWithShape="1">
          <a:blip r:embed="rId3">
            <a:alphaModFix/>
          </a:blip>
          <a:srcRect b="1268"/>
          <a:stretch/>
        </p:blipFill>
        <p:spPr>
          <a:xfrm>
            <a:off x="7560860" y="1018546"/>
            <a:ext cx="4194412" cy="4298714"/>
          </a:xfrm>
          <a:prstGeom prst="rect">
            <a:avLst/>
          </a:prstGeom>
          <a:noFill/>
          <a:ln>
            <a:noFill/>
          </a:ln>
        </p:spPr>
      </p:pic>
    </p:spTree>
    <p:extLst>
      <p:ext uri="{BB962C8B-B14F-4D97-AF65-F5344CB8AC3E}">
        <p14:creationId xmlns:p14="http://schemas.microsoft.com/office/powerpoint/2010/main" val="413776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txBox="1"/>
          <p:nvPr/>
        </p:nvSpPr>
        <p:spPr>
          <a:xfrm>
            <a:off x="5399386" y="1443453"/>
            <a:ext cx="6303425" cy="3883640"/>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115000"/>
              </a:lnSpc>
              <a:spcBef>
                <a:spcPts val="600"/>
              </a:spcBef>
              <a:spcAft>
                <a:spcPts val="0"/>
              </a:spcAft>
              <a:buNone/>
            </a:pPr>
            <a:r>
              <a:rPr lang="en-US" sz="3200" b="0" i="0" u="none" strike="noStrike" cap="none" dirty="0">
                <a:solidFill>
                  <a:schemeClr val="dk1"/>
                </a:solidFill>
                <a:latin typeface="Calibri" panose="020F0502020204030204" pitchFamily="34" charset="0"/>
                <a:ea typeface="Calibri"/>
                <a:cs typeface="Calibri" panose="020F0502020204030204" pitchFamily="34" charset="0"/>
                <a:sym typeface="Calibri"/>
              </a:rPr>
              <a:t>A Living Wage is the amount of income an individual or family needs to: </a:t>
            </a:r>
          </a:p>
          <a:p>
            <a:pPr marL="342900" marR="0" lvl="0" indent="-374650" algn="l" rtl="0">
              <a:lnSpc>
                <a:spcPct val="115000"/>
              </a:lnSpc>
              <a:spcBef>
                <a:spcPts val="600"/>
              </a:spcBef>
              <a:spcAft>
                <a:spcPts val="0"/>
              </a:spcAft>
              <a:buClr>
                <a:schemeClr val="dk1"/>
              </a:buClr>
              <a:buSzPts val="2500"/>
              <a:buFont typeface="Arial"/>
              <a:buChar char="•"/>
            </a:pPr>
            <a:r>
              <a:rPr lang="en-US" sz="3200" b="0" i="0" u="none" strike="noStrike" cap="none" dirty="0">
                <a:solidFill>
                  <a:schemeClr val="dk1"/>
                </a:solidFill>
                <a:latin typeface="Calibri" panose="020F0502020204030204" pitchFamily="34" charset="0"/>
                <a:ea typeface="Calibri"/>
                <a:cs typeface="Calibri" panose="020F0502020204030204" pitchFamily="34" charset="0"/>
                <a:sym typeface="Calibri"/>
              </a:rPr>
              <a:t>Meet their </a:t>
            </a:r>
            <a:r>
              <a:rPr lang="en-US" sz="3200" i="0" u="none" strike="noStrike" cap="none" dirty="0">
                <a:solidFill>
                  <a:schemeClr val="dk1"/>
                </a:solidFill>
                <a:latin typeface="Calibri" panose="020F0502020204030204" pitchFamily="34" charset="0"/>
                <a:ea typeface="Calibri"/>
                <a:cs typeface="Calibri" panose="020F0502020204030204" pitchFamily="34" charset="0"/>
                <a:sym typeface="Calibri"/>
              </a:rPr>
              <a:t>basic needs</a:t>
            </a:r>
          </a:p>
          <a:p>
            <a:pPr marL="342900" marR="0" lvl="0" indent="-374650" algn="l" rtl="0">
              <a:lnSpc>
                <a:spcPct val="115000"/>
              </a:lnSpc>
              <a:spcBef>
                <a:spcPts val="600"/>
              </a:spcBef>
              <a:spcAft>
                <a:spcPts val="0"/>
              </a:spcAft>
              <a:buClr>
                <a:schemeClr val="dk1"/>
              </a:buClr>
              <a:buSzPts val="2500"/>
              <a:buFont typeface="Arial"/>
              <a:buChar char="•"/>
            </a:pPr>
            <a:r>
              <a:rPr lang="en-US" sz="3200" i="0" u="none" strike="noStrike" cap="none" dirty="0">
                <a:solidFill>
                  <a:schemeClr val="dk1"/>
                </a:solidFill>
                <a:latin typeface="Calibri" panose="020F0502020204030204" pitchFamily="34" charset="0"/>
                <a:ea typeface="Calibri"/>
                <a:cs typeface="Calibri" panose="020F0502020204030204" pitchFamily="34" charset="0"/>
                <a:sym typeface="Calibri"/>
              </a:rPr>
              <a:t>Maintain a safe, decent standard of living</a:t>
            </a:r>
          </a:p>
          <a:p>
            <a:pPr marL="342900" marR="0" lvl="0" indent="-374650" algn="l" rtl="0">
              <a:lnSpc>
                <a:spcPct val="115000"/>
              </a:lnSpc>
              <a:spcBef>
                <a:spcPts val="600"/>
              </a:spcBef>
              <a:spcAft>
                <a:spcPts val="0"/>
              </a:spcAft>
              <a:buClr>
                <a:schemeClr val="dk1"/>
              </a:buClr>
              <a:buSzPts val="2500"/>
              <a:buFont typeface="Arial"/>
              <a:buChar char="•"/>
            </a:pPr>
            <a:r>
              <a:rPr lang="en-US" sz="3200" i="0" u="none" strike="noStrike" cap="none" dirty="0">
                <a:solidFill>
                  <a:schemeClr val="dk1"/>
                </a:solidFill>
                <a:latin typeface="Calibri" panose="020F0502020204030204" pitchFamily="34" charset="0"/>
                <a:ea typeface="Calibri"/>
                <a:cs typeface="Calibri" panose="020F0502020204030204" pitchFamily="34" charset="0"/>
                <a:sym typeface="Calibri"/>
              </a:rPr>
              <a:t>Participate in their community</a:t>
            </a:r>
          </a:p>
        </p:txBody>
      </p:sp>
      <p:sp>
        <p:nvSpPr>
          <p:cNvPr id="3" name="Oval 2">
            <a:extLst>
              <a:ext uri="{FF2B5EF4-FFF2-40B4-BE49-F238E27FC236}">
                <a16:creationId xmlns:a16="http://schemas.microsoft.com/office/drawing/2014/main" id="{860B5B74-9914-1EE0-92EA-1D51C0C6B606}"/>
              </a:ext>
            </a:extLst>
          </p:cNvPr>
          <p:cNvSpPr/>
          <p:nvPr/>
        </p:nvSpPr>
        <p:spPr>
          <a:xfrm>
            <a:off x="489189" y="1081349"/>
            <a:ext cx="4619939" cy="4695301"/>
          </a:xfrm>
          <a:prstGeom prst="ellipse">
            <a:avLst/>
          </a:prstGeom>
          <a:solidFill>
            <a:srgbClr val="1EA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58D28E74-20E1-C76B-E811-D41184373443}"/>
              </a:ext>
            </a:extLst>
          </p:cNvPr>
          <p:cNvSpPr/>
          <p:nvPr/>
        </p:nvSpPr>
        <p:spPr>
          <a:xfrm>
            <a:off x="609798" y="4721906"/>
            <a:ext cx="1259946" cy="1210374"/>
          </a:xfrm>
          <a:prstGeom prst="ellipse">
            <a:avLst/>
          </a:prstGeom>
          <a:solidFill>
            <a:srgbClr val="8A3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297158FF-8277-704C-B03C-D596C040FC4B}"/>
              </a:ext>
            </a:extLst>
          </p:cNvPr>
          <p:cNvSpPr txBox="1"/>
          <p:nvPr/>
        </p:nvSpPr>
        <p:spPr>
          <a:xfrm>
            <a:off x="489189" y="2674309"/>
            <a:ext cx="4462506" cy="1421928"/>
          </a:xfrm>
          <a:prstGeom prst="rect">
            <a:avLst/>
          </a:prstGeom>
          <a:noFill/>
        </p:spPr>
        <p:txBody>
          <a:bodyPr wrap="square">
            <a:spAutoFit/>
          </a:bodyPr>
          <a:lstStyle/>
          <a:p>
            <a:pPr marL="0" marR="0" lvl="0" indent="0" algn="ctr" rtl="0">
              <a:lnSpc>
                <a:spcPct val="90000"/>
              </a:lnSpc>
              <a:spcBef>
                <a:spcPts val="0"/>
              </a:spcBef>
              <a:spcAft>
                <a:spcPts val="0"/>
              </a:spcAft>
              <a:buNone/>
            </a:pPr>
            <a:r>
              <a:rPr lang="en-US" sz="4800" b="1" i="0" u="none" strike="noStrike" cap="none" dirty="0">
                <a:solidFill>
                  <a:schemeClr val="bg1"/>
                </a:solidFill>
                <a:latin typeface="Open Sans" pitchFamily="2" charset="0"/>
                <a:ea typeface="Open Sans" pitchFamily="2" charset="0"/>
                <a:cs typeface="Open Sans" pitchFamily="2" charset="0"/>
                <a:sym typeface="Calibri"/>
              </a:rPr>
              <a:t>What is a living wage?</a:t>
            </a:r>
            <a:endParaRPr lang="en-US" sz="4800" dirty="0">
              <a:solidFill>
                <a:schemeClr val="bg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20118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B997A04F-A1C3-43B0-5544-7B17C4D1F4FD}"/>
              </a:ext>
            </a:extLst>
          </p:cNvPr>
          <p:cNvPicPr>
            <a:picLocks noChangeAspect="1"/>
          </p:cNvPicPr>
          <p:nvPr/>
        </p:nvPicPr>
        <p:blipFill rotWithShape="1">
          <a:blip r:embed="rId3"/>
          <a:srcRect r="14225"/>
          <a:stretch/>
        </p:blipFill>
        <p:spPr>
          <a:xfrm>
            <a:off x="8966436" y="1895074"/>
            <a:ext cx="2677974" cy="4041861"/>
          </a:xfrm>
          <a:prstGeom prst="rect">
            <a:avLst/>
          </a:prstGeom>
        </p:spPr>
      </p:pic>
      <p:sp>
        <p:nvSpPr>
          <p:cNvPr id="123" name="Google Shape;123;g1286d7bd09d_0_0"/>
          <p:cNvSpPr txBox="1"/>
          <p:nvPr/>
        </p:nvSpPr>
        <p:spPr>
          <a:xfrm>
            <a:off x="6668965" y="1454521"/>
            <a:ext cx="2513914" cy="3108513"/>
          </a:xfrm>
          <a:prstGeom prst="rect">
            <a:avLst/>
          </a:prstGeom>
          <a:noFill/>
          <a:ln>
            <a:noFill/>
          </a:ln>
        </p:spPr>
        <p:txBody>
          <a:bodyPr spcFirstLastPara="1" wrap="square" lIns="91425" tIns="91425" rIns="91425" bIns="91425" anchor="t" anchorCtr="0">
            <a:spAutoFit/>
          </a:bodyPr>
          <a:lstStyle/>
          <a:p>
            <a:pPr marL="285750" lvl="0" indent="-317500" algn="l" rtl="0">
              <a:spcBef>
                <a:spcPts val="0"/>
              </a:spcBef>
              <a:spcAft>
                <a:spcPts val="600"/>
              </a:spcAft>
              <a:buClr>
                <a:schemeClr val="dk1"/>
              </a:buClr>
              <a:buSzPts val="2500"/>
              <a:buChar char="•"/>
            </a:pPr>
            <a:r>
              <a:rPr lang="en-US" sz="2500" dirty="0">
                <a:solidFill>
                  <a:schemeClr val="dk1"/>
                </a:solidFill>
                <a:latin typeface="Calibri" panose="020F0502020204030204" pitchFamily="34" charset="0"/>
                <a:ea typeface="Calibri"/>
                <a:cs typeface="Calibri" panose="020F0502020204030204" pitchFamily="34" charset="0"/>
                <a:sym typeface="Calibri"/>
              </a:rPr>
              <a:t>Community specific</a:t>
            </a:r>
            <a:endParaRPr lang="en-US" sz="2500" dirty="0">
              <a:solidFill>
                <a:schemeClr val="dk1"/>
              </a:solidFill>
              <a:latin typeface="Calibri" panose="020F0502020204030204" pitchFamily="34" charset="0"/>
              <a:cs typeface="Calibri" panose="020F0502020204030204" pitchFamily="34" charset="0"/>
            </a:endParaRPr>
          </a:p>
          <a:p>
            <a:pPr marL="285750" lvl="0" indent="-317500" algn="l" rtl="0">
              <a:spcBef>
                <a:spcPts val="0"/>
              </a:spcBef>
              <a:spcAft>
                <a:spcPts val="600"/>
              </a:spcAft>
              <a:buClr>
                <a:schemeClr val="dk1"/>
              </a:buClr>
              <a:buSzPts val="2500"/>
              <a:buChar char="•"/>
            </a:pPr>
            <a:r>
              <a:rPr lang="en-US" sz="2500" dirty="0">
                <a:solidFill>
                  <a:schemeClr val="dk1"/>
                </a:solidFill>
                <a:latin typeface="Calibri" panose="020F0502020204030204" pitchFamily="34" charset="0"/>
                <a:ea typeface="Calibri"/>
                <a:cs typeface="Calibri" panose="020F0502020204030204" pitchFamily="34" charset="0"/>
                <a:sym typeface="Calibri"/>
              </a:rPr>
              <a:t>Voluntary</a:t>
            </a:r>
            <a:endParaRPr sz="2500" dirty="0">
              <a:solidFill>
                <a:schemeClr val="dk1"/>
              </a:solidFill>
              <a:latin typeface="Calibri" panose="020F0502020204030204" pitchFamily="34" charset="0"/>
              <a:cs typeface="Calibri" panose="020F0502020204030204" pitchFamily="34" charset="0"/>
            </a:endParaRPr>
          </a:p>
          <a:p>
            <a:pPr marL="285750" lvl="0" indent="-317500" algn="l" rtl="0">
              <a:spcBef>
                <a:spcPts val="0"/>
              </a:spcBef>
              <a:spcAft>
                <a:spcPts val="600"/>
              </a:spcAft>
              <a:buClr>
                <a:schemeClr val="dk1"/>
              </a:buClr>
              <a:buSzPts val="2500"/>
              <a:buChar char="•"/>
            </a:pPr>
            <a:r>
              <a:rPr lang="en-US" sz="2500" dirty="0">
                <a:solidFill>
                  <a:schemeClr val="dk1"/>
                </a:solidFill>
                <a:latin typeface="Calibri" panose="020F0502020204030204" pitchFamily="34" charset="0"/>
                <a:ea typeface="Calibri"/>
                <a:cs typeface="Calibri" panose="020F0502020204030204" pitchFamily="34" charset="0"/>
                <a:sym typeface="Calibri"/>
              </a:rPr>
              <a:t>Able to make ends meet if working full-time</a:t>
            </a:r>
            <a:endParaRPr sz="2500" dirty="0">
              <a:solidFill>
                <a:schemeClr val="dk1"/>
              </a:solidFill>
              <a:latin typeface="Calibri" panose="020F0502020204030204" pitchFamily="34" charset="0"/>
              <a:ea typeface="Calibri"/>
              <a:cs typeface="Calibri" panose="020F0502020204030204" pitchFamily="34" charset="0"/>
              <a:sym typeface="Calibri"/>
            </a:endParaRPr>
          </a:p>
        </p:txBody>
      </p:sp>
      <p:cxnSp>
        <p:nvCxnSpPr>
          <p:cNvPr id="124" name="Google Shape;124;g1286d7bd09d_0_0"/>
          <p:cNvCxnSpPr/>
          <p:nvPr/>
        </p:nvCxnSpPr>
        <p:spPr>
          <a:xfrm>
            <a:off x="6096000" y="1686"/>
            <a:ext cx="27900" cy="6871800"/>
          </a:xfrm>
          <a:prstGeom prst="straightConnector1">
            <a:avLst/>
          </a:prstGeom>
          <a:noFill/>
          <a:ln w="76200" cap="flat" cmpd="sng">
            <a:solidFill>
              <a:srgbClr val="1EAAA1"/>
            </a:solidFill>
            <a:prstDash val="solid"/>
            <a:round/>
            <a:headEnd type="none" w="med" len="med"/>
            <a:tailEnd type="none" w="med" len="med"/>
          </a:ln>
        </p:spPr>
      </p:cxnSp>
      <p:pic>
        <p:nvPicPr>
          <p:cNvPr id="126" name="Google Shape;126;g1286d7bd09d_0_0"/>
          <p:cNvPicPr preferRelativeResize="0">
            <a:picLocks noChangeAspect="1"/>
          </p:cNvPicPr>
          <p:nvPr/>
        </p:nvPicPr>
        <p:blipFill rotWithShape="1">
          <a:blip r:embed="rId4">
            <a:alphaModFix/>
          </a:blip>
          <a:srcRect l="5192" t="21582" r="6913" b="27853"/>
          <a:stretch/>
        </p:blipFill>
        <p:spPr>
          <a:xfrm>
            <a:off x="899651" y="3637163"/>
            <a:ext cx="4387108" cy="2523731"/>
          </a:xfrm>
          <a:prstGeom prst="rect">
            <a:avLst/>
          </a:prstGeom>
          <a:noFill/>
          <a:ln>
            <a:solidFill>
              <a:srgbClr val="1EAAA1"/>
            </a:solidFill>
          </a:ln>
        </p:spPr>
      </p:pic>
      <p:sp>
        <p:nvSpPr>
          <p:cNvPr id="6" name="TextBox 5">
            <a:extLst>
              <a:ext uri="{FF2B5EF4-FFF2-40B4-BE49-F238E27FC236}">
                <a16:creationId xmlns:a16="http://schemas.microsoft.com/office/drawing/2014/main" id="{5DA16FA5-02E4-CA72-0603-13B3E1B7A781}"/>
              </a:ext>
            </a:extLst>
          </p:cNvPr>
          <p:cNvSpPr txBox="1"/>
          <p:nvPr/>
        </p:nvSpPr>
        <p:spPr>
          <a:xfrm>
            <a:off x="6134879" y="426825"/>
            <a:ext cx="60960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strike="noStrike" kern="0" cap="none" spc="0" normalizeH="0" baseline="0" noProof="0" dirty="0">
                <a:ln>
                  <a:noFill/>
                </a:ln>
                <a:solidFill>
                  <a:srgbClr val="1EAAA1"/>
                </a:solidFill>
                <a:effectLst/>
                <a:uLnTx/>
                <a:uFillTx/>
                <a:latin typeface="Calibri" panose="020F0502020204030204" pitchFamily="34" charset="0"/>
                <a:ea typeface="Calibri"/>
                <a:cs typeface="Calibri" panose="020F0502020204030204" pitchFamily="34" charset="0"/>
                <a:sym typeface="Calibri"/>
              </a:rPr>
              <a:t>Living Wage</a:t>
            </a:r>
            <a:endParaRPr kumimoji="0" lang="en-US" sz="4400" b="1" i="0"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sp>
        <p:nvSpPr>
          <p:cNvPr id="122" name="Google Shape;122;g1286d7bd09d_0_0"/>
          <p:cNvSpPr txBox="1"/>
          <p:nvPr/>
        </p:nvSpPr>
        <p:spPr>
          <a:xfrm>
            <a:off x="570205" y="426825"/>
            <a:ext cx="5046000" cy="17466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b="1" dirty="0">
                <a:solidFill>
                  <a:srgbClr val="1EAAA1"/>
                </a:solidFill>
                <a:latin typeface="Calibri" panose="020F0502020204030204" pitchFamily="34" charset="0"/>
                <a:ea typeface="Calibri"/>
                <a:cs typeface="Calibri" panose="020F0502020204030204" pitchFamily="34" charset="0"/>
                <a:sym typeface="Calibri"/>
              </a:rPr>
              <a:t>Minimum Wage</a:t>
            </a:r>
            <a:endParaRPr sz="4400" b="1" dirty="0">
              <a:solidFill>
                <a:srgbClr val="1EAAA1"/>
              </a:solidFill>
              <a:latin typeface="Calibri" panose="020F0502020204030204" pitchFamily="34" charset="0"/>
              <a:ea typeface="Calibri"/>
              <a:cs typeface="Calibri" panose="020F0502020204030204" pitchFamily="34" charset="0"/>
              <a:sym typeface="Calibri"/>
            </a:endParaRPr>
          </a:p>
          <a:p>
            <a:pPr marL="285750" lvl="0" indent="-317500" algn="l" rtl="0">
              <a:lnSpc>
                <a:spcPct val="115000"/>
              </a:lnSpc>
              <a:spcBef>
                <a:spcPts val="0"/>
              </a:spcBef>
              <a:spcAft>
                <a:spcPts val="0"/>
              </a:spcAft>
              <a:buClr>
                <a:schemeClr val="dk1"/>
              </a:buClr>
              <a:buSzPts val="2500"/>
              <a:buChar char="•"/>
            </a:pPr>
            <a:endParaRPr lang="en-US" sz="2500" dirty="0">
              <a:solidFill>
                <a:schemeClr val="dk1"/>
              </a:solidFill>
              <a:latin typeface="Calibri" panose="020F0502020204030204" pitchFamily="34" charset="0"/>
              <a:ea typeface="Calibri"/>
              <a:cs typeface="Calibri" panose="020F0502020204030204" pitchFamily="34" charset="0"/>
              <a:sym typeface="Calibri"/>
            </a:endParaRPr>
          </a:p>
          <a:p>
            <a:pPr marL="285750" lvl="0" indent="-317500" algn="l" rtl="0">
              <a:lnSpc>
                <a:spcPct val="115000"/>
              </a:lnSpc>
              <a:spcBef>
                <a:spcPts val="0"/>
              </a:spcBef>
              <a:spcAft>
                <a:spcPts val="0"/>
              </a:spcAft>
              <a:buClr>
                <a:schemeClr val="dk1"/>
              </a:buClr>
              <a:buSzPts val="2500"/>
              <a:buChar char="•"/>
            </a:pPr>
            <a:endParaRPr lang="en-US" sz="25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TextBox 1">
            <a:extLst>
              <a:ext uri="{FF2B5EF4-FFF2-40B4-BE49-F238E27FC236}">
                <a16:creationId xmlns:a16="http://schemas.microsoft.com/office/drawing/2014/main" id="{E0B1DEEE-0690-C656-BFFD-83FC7FC463D0}"/>
              </a:ext>
            </a:extLst>
          </p:cNvPr>
          <p:cNvSpPr txBox="1"/>
          <p:nvPr/>
        </p:nvSpPr>
        <p:spPr>
          <a:xfrm>
            <a:off x="728372" y="1454521"/>
            <a:ext cx="4729666" cy="1766317"/>
          </a:xfrm>
          <a:prstGeom prst="rect">
            <a:avLst/>
          </a:prstGeom>
          <a:noFill/>
        </p:spPr>
        <p:txBody>
          <a:bodyPr wrap="square" rtlCol="0">
            <a:spAutoFit/>
          </a:bodyPr>
          <a:lstStyle/>
          <a:p>
            <a:pPr marL="285750" lvl="0" indent="-317500" algn="l" rtl="0">
              <a:lnSpc>
                <a:spcPct val="115000"/>
              </a:lnSpc>
              <a:spcBef>
                <a:spcPts val="0"/>
              </a:spcBef>
              <a:spcAft>
                <a:spcPts val="0"/>
              </a:spcAft>
              <a:buClr>
                <a:schemeClr val="dk1"/>
              </a:buClr>
              <a:buSzPts val="2500"/>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$15/$13 across Alberta</a:t>
            </a:r>
          </a:p>
          <a:p>
            <a:pPr marL="285750" lvl="0" indent="-317500" algn="l" rtl="0">
              <a:lnSpc>
                <a:spcPct val="115000"/>
              </a:lnSpc>
              <a:spcBef>
                <a:spcPts val="0"/>
              </a:spcBef>
              <a:spcAft>
                <a:spcPts val="0"/>
              </a:spcAft>
              <a:buClr>
                <a:schemeClr val="dk1"/>
              </a:buClr>
              <a:buSzPts val="2500"/>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Mandatory</a:t>
            </a:r>
            <a:endParaRPr lang="en-US" sz="2400" dirty="0">
              <a:solidFill>
                <a:schemeClr val="dk1"/>
              </a:solidFill>
              <a:latin typeface="Calibri" panose="020F0502020204030204" pitchFamily="34" charset="0"/>
              <a:cs typeface="Calibri" panose="020F0502020204030204" pitchFamily="34" charset="0"/>
            </a:endParaRPr>
          </a:p>
          <a:p>
            <a:pPr marL="285750" lvl="0" indent="-317500" algn="l" rtl="0">
              <a:lnSpc>
                <a:spcPct val="115000"/>
              </a:lnSpc>
              <a:spcBef>
                <a:spcPts val="0"/>
              </a:spcBef>
              <a:spcAft>
                <a:spcPts val="0"/>
              </a:spcAft>
              <a:buClr>
                <a:schemeClr val="dk1"/>
              </a:buClr>
              <a:buSzPts val="2500"/>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Can work full time and still live in poverty</a:t>
            </a:r>
            <a:endParaRPr lang="en-US" sz="2400" dirty="0">
              <a:solidFill>
                <a:schemeClr val="dk1"/>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9" name="TextBox 8">
            <a:extLst>
              <a:ext uri="{FF2B5EF4-FFF2-40B4-BE49-F238E27FC236}">
                <a16:creationId xmlns:a16="http://schemas.microsoft.com/office/drawing/2014/main" id="{297158FF-8277-704C-B03C-D596C040FC4B}"/>
              </a:ext>
            </a:extLst>
          </p:cNvPr>
          <p:cNvSpPr txBox="1"/>
          <p:nvPr/>
        </p:nvSpPr>
        <p:spPr>
          <a:xfrm>
            <a:off x="1421085" y="421512"/>
            <a:ext cx="9349830" cy="7571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1EAAA1"/>
                </a:solidFill>
                <a:effectLst/>
                <a:uLnTx/>
                <a:uFillTx/>
                <a:latin typeface="Calibri"/>
                <a:ea typeface="Calibri"/>
                <a:cs typeface="Calibri"/>
                <a:sym typeface="Calibri"/>
              </a:rPr>
              <a:t>How is a living wage calculated?</a:t>
            </a:r>
          </a:p>
        </p:txBody>
      </p:sp>
      <p:pic>
        <p:nvPicPr>
          <p:cNvPr id="10" name="Google Shape;104;p2" descr="Diagram&#10;&#10;Description automatically generated">
            <a:extLst>
              <a:ext uri="{FF2B5EF4-FFF2-40B4-BE49-F238E27FC236}">
                <a16:creationId xmlns:a16="http://schemas.microsoft.com/office/drawing/2014/main" id="{DF178BCE-2276-B1B3-C15E-5E9E849CD553}"/>
              </a:ext>
            </a:extLst>
          </p:cNvPr>
          <p:cNvPicPr preferRelativeResize="0"/>
          <p:nvPr/>
        </p:nvPicPr>
        <p:blipFill rotWithShape="1">
          <a:blip r:embed="rId3">
            <a:alphaModFix/>
          </a:blip>
          <a:srcRect t="21533"/>
          <a:stretch/>
        </p:blipFill>
        <p:spPr>
          <a:xfrm>
            <a:off x="2958931" y="1513358"/>
            <a:ext cx="6274138" cy="4923130"/>
          </a:xfrm>
          <a:prstGeom prst="rect">
            <a:avLst/>
          </a:prstGeom>
          <a:noFill/>
          <a:ln>
            <a:noFill/>
          </a:ln>
        </p:spPr>
      </p:pic>
    </p:spTree>
    <p:extLst>
      <p:ext uri="{BB962C8B-B14F-4D97-AF65-F5344CB8AC3E}">
        <p14:creationId xmlns:p14="http://schemas.microsoft.com/office/powerpoint/2010/main" val="358411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6"/>
          <p:cNvSpPr txBox="1"/>
          <p:nvPr/>
        </p:nvSpPr>
        <p:spPr>
          <a:xfrm>
            <a:off x="429962" y="466700"/>
            <a:ext cx="50760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1EAAA1"/>
                </a:solidFill>
                <a:latin typeface="Calibri"/>
                <a:ea typeface="Calibri"/>
                <a:cs typeface="Calibri"/>
                <a:sym typeface="Calibri"/>
              </a:rPr>
              <a:t>Who Benefits?</a:t>
            </a:r>
            <a:endParaRPr sz="4400" b="1" dirty="0">
              <a:latin typeface="Calibri"/>
              <a:ea typeface="Calibri"/>
              <a:cs typeface="Calibri"/>
              <a:sym typeface="Calibri"/>
            </a:endParaRPr>
          </a:p>
        </p:txBody>
      </p:sp>
      <p:sp>
        <p:nvSpPr>
          <p:cNvPr id="143" name="Google Shape;143;p6"/>
          <p:cNvSpPr txBox="1"/>
          <p:nvPr/>
        </p:nvSpPr>
        <p:spPr>
          <a:xfrm>
            <a:off x="5733619" y="2205300"/>
            <a:ext cx="5595642" cy="31777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AAA1"/>
                </a:solidFill>
                <a:latin typeface="Calibri"/>
                <a:ea typeface="Calibri"/>
                <a:cs typeface="Calibri"/>
                <a:sym typeface="Calibri"/>
              </a:rPr>
              <a:t>Individuals: </a:t>
            </a:r>
            <a:endParaRPr b="1" dirty="0"/>
          </a:p>
          <a:p>
            <a:pPr marL="342900" marR="0" lvl="0" indent="-374650" algn="l" rtl="0">
              <a:lnSpc>
                <a:spcPct val="115000"/>
              </a:lnSpc>
              <a:spcBef>
                <a:spcPts val="0"/>
              </a:spcBef>
              <a:spcAft>
                <a:spcPts val="0"/>
              </a:spcAft>
              <a:buClr>
                <a:schemeClr val="dk1"/>
              </a:buClr>
              <a:buSzPts val="2500"/>
              <a:buFont typeface="Arial"/>
              <a:buChar char="•"/>
            </a:pPr>
            <a:r>
              <a:rPr lang="en-US" sz="2500" dirty="0">
                <a:solidFill>
                  <a:schemeClr val="dk1"/>
                </a:solidFill>
                <a:latin typeface="Calibri"/>
                <a:ea typeface="Calibri"/>
                <a:cs typeface="Calibri"/>
                <a:sym typeface="Calibri"/>
              </a:rPr>
              <a:t>Gives individuals more freedom to nurture their personal, professional, and community relationships</a:t>
            </a:r>
          </a:p>
          <a:p>
            <a:pPr marL="342900" marR="0" lvl="0" indent="-374650" algn="l" rtl="0">
              <a:lnSpc>
                <a:spcPct val="115000"/>
              </a:lnSpc>
              <a:spcBef>
                <a:spcPts val="0"/>
              </a:spcBef>
              <a:spcAft>
                <a:spcPts val="0"/>
              </a:spcAft>
              <a:buClr>
                <a:schemeClr val="dk1"/>
              </a:buClr>
              <a:buSzPts val="2500"/>
              <a:buFont typeface="Arial"/>
              <a:buChar char="•"/>
            </a:pPr>
            <a:r>
              <a:rPr lang="en-US" sz="2500" dirty="0">
                <a:solidFill>
                  <a:schemeClr val="dk1"/>
                </a:solidFill>
                <a:latin typeface="Calibri"/>
                <a:ea typeface="Calibri"/>
                <a:cs typeface="Calibri"/>
                <a:sym typeface="Calibri"/>
              </a:rPr>
              <a:t>Contributes to better mental and physical health</a:t>
            </a:r>
          </a:p>
          <a:p>
            <a:pPr marL="342900" marR="0" lvl="0" indent="-374650" algn="l" rtl="0">
              <a:lnSpc>
                <a:spcPct val="115000"/>
              </a:lnSpc>
              <a:spcBef>
                <a:spcPts val="0"/>
              </a:spcBef>
              <a:spcAft>
                <a:spcPts val="0"/>
              </a:spcAft>
              <a:buClr>
                <a:schemeClr val="dk1"/>
              </a:buClr>
              <a:buSzPts val="2500"/>
              <a:buFont typeface="Arial"/>
              <a:buChar char="•"/>
            </a:pPr>
            <a:endParaRPr lang="en-US" sz="2500" dirty="0">
              <a:solidFill>
                <a:schemeClr val="dk1"/>
              </a:solidFill>
              <a:latin typeface="Calibri"/>
              <a:ea typeface="Calibri"/>
              <a:cs typeface="Calibri"/>
              <a:sym typeface="Calibri"/>
            </a:endParaRPr>
          </a:p>
        </p:txBody>
      </p:sp>
      <p:sp>
        <p:nvSpPr>
          <p:cNvPr id="144" name="Google Shape;144;p6"/>
          <p:cNvSpPr txBox="1"/>
          <p:nvPr/>
        </p:nvSpPr>
        <p:spPr>
          <a:xfrm>
            <a:off x="9683931" y="940526"/>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5" name="Google Shape;145;p6"/>
          <p:cNvPicPr preferRelativeResize="0"/>
          <p:nvPr/>
        </p:nvPicPr>
        <p:blipFill>
          <a:blip r:embed="rId3">
            <a:alphaModFix/>
          </a:blip>
          <a:stretch>
            <a:fillRect/>
          </a:stretch>
        </p:blipFill>
        <p:spPr>
          <a:xfrm>
            <a:off x="565150" y="1309850"/>
            <a:ext cx="4500301" cy="4500301"/>
          </a:xfrm>
          <a:prstGeom prst="rect">
            <a:avLst/>
          </a:prstGeom>
          <a:noFill/>
          <a:ln>
            <a:noFill/>
          </a:ln>
        </p:spPr>
      </p:pic>
    </p:spTree>
    <p:extLst>
      <p:ext uri="{BB962C8B-B14F-4D97-AF65-F5344CB8AC3E}">
        <p14:creationId xmlns:p14="http://schemas.microsoft.com/office/powerpoint/2010/main" val="267292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402100" y="1212300"/>
            <a:ext cx="115854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1EAAA1"/>
                </a:solidFill>
                <a:latin typeface="Calibri"/>
                <a:ea typeface="Calibri"/>
                <a:cs typeface="Calibri"/>
                <a:sym typeface="Calibri"/>
              </a:rPr>
              <a:t>Employers: </a:t>
            </a:r>
            <a:endParaRPr/>
          </a:p>
        </p:txBody>
      </p:sp>
      <p:sp>
        <p:nvSpPr>
          <p:cNvPr id="134" name="Google Shape;134;p5"/>
          <p:cNvSpPr txBox="1"/>
          <p:nvPr/>
        </p:nvSpPr>
        <p:spPr>
          <a:xfrm>
            <a:off x="402102" y="442800"/>
            <a:ext cx="47274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1EAAA1"/>
                </a:solidFill>
                <a:latin typeface="Calibri"/>
                <a:ea typeface="Calibri"/>
                <a:cs typeface="Calibri"/>
                <a:sym typeface="Calibri"/>
              </a:rPr>
              <a:t>Who Benefits?</a:t>
            </a:r>
            <a:endParaRPr sz="4400" b="1"/>
          </a:p>
        </p:txBody>
      </p:sp>
      <p:sp>
        <p:nvSpPr>
          <p:cNvPr id="135" name="Google Shape;135;p5"/>
          <p:cNvSpPr txBox="1"/>
          <p:nvPr/>
        </p:nvSpPr>
        <p:spPr>
          <a:xfrm>
            <a:off x="9683931" y="940526"/>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43;p6">
            <a:extLst>
              <a:ext uri="{FF2B5EF4-FFF2-40B4-BE49-F238E27FC236}">
                <a16:creationId xmlns:a16="http://schemas.microsoft.com/office/drawing/2014/main" id="{C081697B-7396-114F-AFEC-407B3237992B}"/>
              </a:ext>
            </a:extLst>
          </p:cNvPr>
          <p:cNvSpPr txBox="1"/>
          <p:nvPr/>
        </p:nvSpPr>
        <p:spPr>
          <a:xfrm>
            <a:off x="6248400" y="911693"/>
            <a:ext cx="5295548" cy="410841"/>
          </a:xfrm>
          <a:prstGeom prst="rect">
            <a:avLst/>
          </a:prstGeom>
          <a:noFill/>
          <a:ln>
            <a:noFill/>
          </a:ln>
        </p:spPr>
        <p:txBody>
          <a:bodyPr spcFirstLastPara="1" wrap="square" lIns="91425" tIns="45700" rIns="91425" bIns="45700" anchor="t" anchorCtr="0">
            <a:spAutoFit/>
          </a:bodyPr>
          <a:lstStyle/>
          <a:p>
            <a:pPr marR="0" lvl="0" algn="l" rtl="0">
              <a:lnSpc>
                <a:spcPct val="115000"/>
              </a:lnSpc>
              <a:spcBef>
                <a:spcPts val="0"/>
              </a:spcBef>
              <a:spcAft>
                <a:spcPts val="0"/>
              </a:spcAft>
              <a:buClr>
                <a:schemeClr val="dk1"/>
              </a:buClr>
              <a:buSzPts val="2500"/>
            </a:pPr>
            <a:r>
              <a:rPr lang="en-CA" sz="1800" i="1" dirty="0">
                <a:solidFill>
                  <a:schemeClr val="dk1"/>
                </a:solidFill>
                <a:latin typeface="Calibri"/>
                <a:ea typeface="Calibri"/>
                <a:cs typeface="Calibri"/>
                <a:sym typeface="Calibri"/>
              </a:rPr>
              <a:t>The High Cost of Low Wages</a:t>
            </a:r>
            <a:r>
              <a:rPr lang="en-CA" sz="1800" dirty="0">
                <a:solidFill>
                  <a:schemeClr val="dk1"/>
                </a:solidFill>
                <a:latin typeface="Calibri"/>
                <a:ea typeface="Calibri"/>
                <a:cs typeface="Calibri"/>
                <a:sym typeface="Calibri"/>
              </a:rPr>
              <a:t>, Harvard Business Review</a:t>
            </a:r>
            <a:endParaRPr sz="1800" dirty="0">
              <a:solidFill>
                <a:schemeClr val="dk1"/>
              </a:solidFill>
              <a:latin typeface="Calibri"/>
              <a:ea typeface="Calibri"/>
              <a:cs typeface="Calibri"/>
              <a:sym typeface="Calibri"/>
            </a:endParaRPr>
          </a:p>
        </p:txBody>
      </p:sp>
      <p:graphicFrame>
        <p:nvGraphicFramePr>
          <p:cNvPr id="3" name="Table 4">
            <a:extLst>
              <a:ext uri="{FF2B5EF4-FFF2-40B4-BE49-F238E27FC236}">
                <a16:creationId xmlns:a16="http://schemas.microsoft.com/office/drawing/2014/main" id="{5F19DAD9-9E41-B528-B138-C54BFAEAE1E5}"/>
              </a:ext>
            </a:extLst>
          </p:cNvPr>
          <p:cNvGraphicFramePr>
            <a:graphicFrameLocks noGrp="1"/>
          </p:cNvGraphicFramePr>
          <p:nvPr>
            <p:extLst>
              <p:ext uri="{D42A27DB-BD31-4B8C-83A1-F6EECF244321}">
                <p14:modId xmlns:p14="http://schemas.microsoft.com/office/powerpoint/2010/main" val="1864349706"/>
              </p:ext>
            </p:extLst>
          </p:nvPr>
        </p:nvGraphicFramePr>
        <p:xfrm>
          <a:off x="2574732" y="1432768"/>
          <a:ext cx="8903035" cy="2510577"/>
        </p:xfrm>
        <a:graphic>
          <a:graphicData uri="http://schemas.openxmlformats.org/drawingml/2006/table">
            <a:tbl>
              <a:tblPr firstRow="1" bandRow="1">
                <a:tableStyleId>{5940675A-B579-460E-94D1-54222C63F5DA}</a:tableStyleId>
              </a:tblPr>
              <a:tblGrid>
                <a:gridCol w="2065505">
                  <a:extLst>
                    <a:ext uri="{9D8B030D-6E8A-4147-A177-3AD203B41FA5}">
                      <a16:colId xmlns:a16="http://schemas.microsoft.com/office/drawing/2014/main" val="2384948776"/>
                    </a:ext>
                  </a:extLst>
                </a:gridCol>
                <a:gridCol w="3418765">
                  <a:extLst>
                    <a:ext uri="{9D8B030D-6E8A-4147-A177-3AD203B41FA5}">
                      <a16:colId xmlns:a16="http://schemas.microsoft.com/office/drawing/2014/main" val="4039352988"/>
                    </a:ext>
                  </a:extLst>
                </a:gridCol>
                <a:gridCol w="3418765">
                  <a:extLst>
                    <a:ext uri="{9D8B030D-6E8A-4147-A177-3AD203B41FA5}">
                      <a16:colId xmlns:a16="http://schemas.microsoft.com/office/drawing/2014/main" val="2376786857"/>
                    </a:ext>
                  </a:extLst>
                </a:gridCol>
              </a:tblGrid>
              <a:tr h="389113">
                <a:tc gridSpan="3">
                  <a:txBody>
                    <a:bodyPr/>
                    <a:lstStyle/>
                    <a:p>
                      <a:r>
                        <a:rPr lang="en-CA" sz="1800" b="1" dirty="0">
                          <a:solidFill>
                            <a:schemeClr val="bg1"/>
                          </a:solidFill>
                          <a:latin typeface="Calibri" panose="020F0502020204030204" pitchFamily="34" charset="0"/>
                          <a:ea typeface="Calibri" panose="020F0502020204030204" pitchFamily="34" charset="0"/>
                          <a:cs typeface="Calibri" panose="020F0502020204030204" pitchFamily="34" charset="0"/>
                        </a:rPr>
                        <a:t>Benefits Available to Employees</a:t>
                      </a:r>
                    </a:p>
                  </a:txBody>
                  <a:tcPr>
                    <a:solidFill>
                      <a:srgbClr val="1EAAA1"/>
                    </a:solidFill>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3820111157"/>
                  </a:ext>
                </a:extLst>
              </a:tr>
              <a:tr h="389113">
                <a:tc>
                  <a:txBody>
                    <a:bodyPr/>
                    <a:lstStyle/>
                    <a:p>
                      <a:endParaRPr lang="en-CA" sz="18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CA" sz="1800" b="1" dirty="0">
                          <a:latin typeface="Calibri" panose="020F0502020204030204" pitchFamily="34" charset="0"/>
                          <a:ea typeface="Calibri" panose="020F0502020204030204" pitchFamily="34" charset="0"/>
                          <a:cs typeface="Calibri" panose="020F0502020204030204" pitchFamily="34" charset="0"/>
                        </a:rPr>
                        <a:t>Costco</a:t>
                      </a:r>
                    </a:p>
                  </a:txBody>
                  <a:tcPr anchor="ctr"/>
                </a:tc>
                <a:tc>
                  <a:txBody>
                    <a:bodyPr/>
                    <a:lstStyle/>
                    <a:p>
                      <a:r>
                        <a:rPr lang="en-CA" sz="1800" b="1" dirty="0">
                          <a:latin typeface="Calibri" panose="020F0502020204030204" pitchFamily="34" charset="0"/>
                          <a:ea typeface="Calibri" panose="020F0502020204030204" pitchFamily="34" charset="0"/>
                          <a:cs typeface="Calibri" panose="020F0502020204030204" pitchFamily="34" charset="0"/>
                        </a:rPr>
                        <a:t>Wal-Mart’s Sam’s Club</a:t>
                      </a:r>
                    </a:p>
                  </a:txBody>
                  <a:tcPr anchor="ctr"/>
                </a:tc>
                <a:extLst>
                  <a:ext uri="{0D108BD9-81ED-4DB2-BD59-A6C34878D82A}">
                    <a16:rowId xmlns:a16="http://schemas.microsoft.com/office/drawing/2014/main" val="3242951450"/>
                  </a:ext>
                </a:extLst>
              </a:tr>
              <a:tr h="389113">
                <a:tc>
                  <a:txBody>
                    <a:bodyPr/>
                    <a:lstStyle/>
                    <a:p>
                      <a:r>
                        <a:rPr lang="en-CA" sz="1800" b="1" dirty="0">
                          <a:latin typeface="Calibri" panose="020F0502020204030204" pitchFamily="34" charset="0"/>
                          <a:ea typeface="Calibri" panose="020F0502020204030204" pitchFamily="34" charset="0"/>
                          <a:cs typeface="Calibri" panose="020F0502020204030204" pitchFamily="34" charset="0"/>
                        </a:rPr>
                        <a:t>Wages</a:t>
                      </a:r>
                    </a:p>
                  </a:txBody>
                  <a:tcPr anchor="ctr"/>
                </a:tc>
                <a:tc>
                  <a:txBody>
                    <a:bodyPr/>
                    <a:lstStyle/>
                    <a:p>
                      <a:r>
                        <a:rPr lang="en-CA" sz="1800" dirty="0">
                          <a:latin typeface="Calibri" panose="020F0502020204030204" pitchFamily="34" charset="0"/>
                          <a:ea typeface="Calibri" panose="020F0502020204030204" pitchFamily="34" charset="0"/>
                          <a:cs typeface="Calibri" panose="020F0502020204030204" pitchFamily="34" charset="0"/>
                        </a:rPr>
                        <a:t>$17/hour</a:t>
                      </a:r>
                    </a:p>
                  </a:txBody>
                  <a:tcPr anchor="ctr"/>
                </a:tc>
                <a:tc>
                  <a:txBody>
                    <a:bodyPr/>
                    <a:lstStyle/>
                    <a:p>
                      <a:r>
                        <a:rPr lang="en-CA" sz="1800" dirty="0">
                          <a:latin typeface="Calibri" panose="020F0502020204030204" pitchFamily="34" charset="0"/>
                          <a:ea typeface="Calibri" panose="020F0502020204030204" pitchFamily="34" charset="0"/>
                          <a:cs typeface="Calibri" panose="020F0502020204030204" pitchFamily="34" charset="0"/>
                        </a:rPr>
                        <a:t>$10.11/hour (average)</a:t>
                      </a:r>
                    </a:p>
                  </a:txBody>
                  <a:tcPr anchor="ctr"/>
                </a:tc>
                <a:extLst>
                  <a:ext uri="{0D108BD9-81ED-4DB2-BD59-A6C34878D82A}">
                    <a16:rowId xmlns:a16="http://schemas.microsoft.com/office/drawing/2014/main" val="3295992587"/>
                  </a:ext>
                </a:extLst>
              </a:tr>
              <a:tr h="671619">
                <a:tc>
                  <a:txBody>
                    <a:bodyPr/>
                    <a:lstStyle/>
                    <a:p>
                      <a:r>
                        <a:rPr lang="en-CA" sz="1800" b="1" dirty="0">
                          <a:latin typeface="Calibri" panose="020F0502020204030204" pitchFamily="34" charset="0"/>
                          <a:ea typeface="Calibri" panose="020F0502020204030204" pitchFamily="34" charset="0"/>
                          <a:cs typeface="Calibri" panose="020F0502020204030204" pitchFamily="34" charset="0"/>
                        </a:rPr>
                        <a:t>Health Benefits</a:t>
                      </a:r>
                    </a:p>
                  </a:txBody>
                  <a:tcPr anchor="ctr"/>
                </a:tc>
                <a:tc>
                  <a:txBody>
                    <a:bodyPr/>
                    <a:lstStyle/>
                    <a:p>
                      <a:r>
                        <a:rPr lang="en-CA" sz="1800" dirty="0">
                          <a:latin typeface="Calibri" panose="020F0502020204030204" pitchFamily="34" charset="0"/>
                          <a:ea typeface="Calibri" panose="020F0502020204030204" pitchFamily="34" charset="0"/>
                          <a:cs typeface="Calibri" panose="020F0502020204030204" pitchFamily="34" charset="0"/>
                        </a:rPr>
                        <a:t>82% are covered with 8% premium</a:t>
                      </a:r>
                    </a:p>
                  </a:txBody>
                  <a:tcPr anchor="ctr"/>
                </a:tc>
                <a:tc>
                  <a:txBody>
                    <a:bodyPr/>
                    <a:lstStyle/>
                    <a:p>
                      <a:r>
                        <a:rPr lang="en-CA" sz="1800" dirty="0">
                          <a:latin typeface="Calibri" panose="020F0502020204030204" pitchFamily="34" charset="0"/>
                          <a:ea typeface="Calibri" panose="020F0502020204030204" pitchFamily="34" charset="0"/>
                          <a:cs typeface="Calibri" panose="020F0502020204030204" pitchFamily="34" charset="0"/>
                        </a:rPr>
                        <a:t>Less than 50% are covered with 33% premium</a:t>
                      </a:r>
                    </a:p>
                  </a:txBody>
                  <a:tcPr anchor="ctr"/>
                </a:tc>
                <a:extLst>
                  <a:ext uri="{0D108BD9-81ED-4DB2-BD59-A6C34878D82A}">
                    <a16:rowId xmlns:a16="http://schemas.microsoft.com/office/drawing/2014/main" val="2053199075"/>
                  </a:ext>
                </a:extLst>
              </a:tr>
              <a:tr h="671619">
                <a:tc>
                  <a:txBody>
                    <a:bodyPr/>
                    <a:lstStyle/>
                    <a:p>
                      <a:r>
                        <a:rPr lang="en-CA" sz="1800" b="1" dirty="0">
                          <a:latin typeface="Calibri" panose="020F0502020204030204" pitchFamily="34" charset="0"/>
                          <a:ea typeface="Calibri" panose="020F0502020204030204" pitchFamily="34" charset="0"/>
                          <a:cs typeface="Calibri" panose="020F0502020204030204" pitchFamily="34" charset="0"/>
                        </a:rPr>
                        <a:t>Retirement Plan</a:t>
                      </a:r>
                    </a:p>
                  </a:txBody>
                  <a:tcPr anchor="ctr"/>
                </a:tc>
                <a:tc>
                  <a:txBody>
                    <a:bodyPr/>
                    <a:lstStyle/>
                    <a:p>
                      <a:r>
                        <a:rPr lang="en-CA" sz="1800" dirty="0">
                          <a:latin typeface="Calibri" panose="020F0502020204030204" pitchFamily="34" charset="0"/>
                          <a:ea typeface="Calibri" panose="020F0502020204030204" pitchFamily="34" charset="0"/>
                          <a:cs typeface="Calibri" panose="020F0502020204030204" pitchFamily="34" charset="0"/>
                        </a:rPr>
                        <a:t>91% are covered with $1,330 annual contribution per employee</a:t>
                      </a:r>
                    </a:p>
                  </a:txBody>
                  <a:tcPr anchor="ctr"/>
                </a:tc>
                <a:tc>
                  <a:txBody>
                    <a:bodyPr/>
                    <a:lstStyle/>
                    <a:p>
                      <a:r>
                        <a:rPr lang="en-CA" sz="1800" dirty="0">
                          <a:latin typeface="Calibri" panose="020F0502020204030204" pitchFamily="34" charset="0"/>
                          <a:ea typeface="Calibri" panose="020F0502020204030204" pitchFamily="34" charset="0"/>
                          <a:cs typeface="Calibri" panose="020F0502020204030204" pitchFamily="34" charset="0"/>
                        </a:rPr>
                        <a:t>64% are covered with $747 annual contribution per employee</a:t>
                      </a:r>
                    </a:p>
                  </a:txBody>
                  <a:tcPr anchor="ctr"/>
                </a:tc>
                <a:extLst>
                  <a:ext uri="{0D108BD9-81ED-4DB2-BD59-A6C34878D82A}">
                    <a16:rowId xmlns:a16="http://schemas.microsoft.com/office/drawing/2014/main" val="2098426681"/>
                  </a:ext>
                </a:extLst>
              </a:tr>
            </a:tbl>
          </a:graphicData>
        </a:graphic>
      </p:graphicFrame>
      <p:graphicFrame>
        <p:nvGraphicFramePr>
          <p:cNvPr id="5" name="Table 5">
            <a:extLst>
              <a:ext uri="{FF2B5EF4-FFF2-40B4-BE49-F238E27FC236}">
                <a16:creationId xmlns:a16="http://schemas.microsoft.com/office/drawing/2014/main" id="{2BF03C71-8AA3-9D77-DF43-D83800D5E518}"/>
              </a:ext>
            </a:extLst>
          </p:cNvPr>
          <p:cNvGraphicFramePr>
            <a:graphicFrameLocks noGrp="1"/>
          </p:cNvGraphicFramePr>
          <p:nvPr>
            <p:extLst>
              <p:ext uri="{D42A27DB-BD31-4B8C-83A1-F6EECF244321}">
                <p14:modId xmlns:p14="http://schemas.microsoft.com/office/powerpoint/2010/main" val="2755350984"/>
              </p:ext>
            </p:extLst>
          </p:nvPr>
        </p:nvGraphicFramePr>
        <p:xfrm>
          <a:off x="2574733" y="4146349"/>
          <a:ext cx="8903035" cy="2090784"/>
        </p:xfrm>
        <a:graphic>
          <a:graphicData uri="http://schemas.openxmlformats.org/drawingml/2006/table">
            <a:tbl>
              <a:tblPr firstRow="1" bandRow="1">
                <a:tableStyleId>{5940675A-B579-460E-94D1-54222C63F5DA}</a:tableStyleId>
              </a:tblPr>
              <a:tblGrid>
                <a:gridCol w="2079153">
                  <a:extLst>
                    <a:ext uri="{9D8B030D-6E8A-4147-A177-3AD203B41FA5}">
                      <a16:colId xmlns:a16="http://schemas.microsoft.com/office/drawing/2014/main" val="1022259148"/>
                    </a:ext>
                  </a:extLst>
                </a:gridCol>
                <a:gridCol w="3411941">
                  <a:extLst>
                    <a:ext uri="{9D8B030D-6E8A-4147-A177-3AD203B41FA5}">
                      <a16:colId xmlns:a16="http://schemas.microsoft.com/office/drawing/2014/main" val="191295553"/>
                    </a:ext>
                  </a:extLst>
                </a:gridCol>
                <a:gridCol w="3411941">
                  <a:extLst>
                    <a:ext uri="{9D8B030D-6E8A-4147-A177-3AD203B41FA5}">
                      <a16:colId xmlns:a16="http://schemas.microsoft.com/office/drawing/2014/main" val="1624066431"/>
                    </a:ext>
                  </a:extLst>
                </a:gridCol>
              </a:tblGrid>
              <a:tr h="405312">
                <a:tc gridSpan="3">
                  <a:txBody>
                    <a:bodyPr/>
                    <a:lstStyle/>
                    <a:p>
                      <a:r>
                        <a:rPr lang="en-CA" sz="1800" b="1" dirty="0">
                          <a:solidFill>
                            <a:schemeClr val="bg1"/>
                          </a:solidFill>
                          <a:latin typeface="Calibri" panose="020F0502020204030204" pitchFamily="34" charset="0"/>
                          <a:ea typeface="Calibri" panose="020F0502020204030204" pitchFamily="34" charset="0"/>
                          <a:cs typeface="Calibri" panose="020F0502020204030204" pitchFamily="34" charset="0"/>
                        </a:rPr>
                        <a:t>Cost to the Company</a:t>
                      </a:r>
                    </a:p>
                  </a:txBody>
                  <a:tcPr>
                    <a:solidFill>
                      <a:srgbClr val="1EAAA1"/>
                    </a:solidFill>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081558663"/>
                  </a:ext>
                </a:extLst>
              </a:tr>
              <a:tr h="405312">
                <a:tc>
                  <a:txBody>
                    <a:bodyPr/>
                    <a:lstStyle/>
                    <a:p>
                      <a:endParaRPr lang="en-CA" sz="18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CA" sz="1800" b="1" dirty="0">
                          <a:latin typeface="Calibri" panose="020F0502020204030204" pitchFamily="34" charset="0"/>
                          <a:ea typeface="Calibri" panose="020F0502020204030204" pitchFamily="34" charset="0"/>
                          <a:cs typeface="Calibri" panose="020F0502020204030204" pitchFamily="34" charset="0"/>
                        </a:rPr>
                        <a:t>Costco</a:t>
                      </a:r>
                    </a:p>
                  </a:txBody>
                  <a:tcPr anchor="ctr"/>
                </a:tc>
                <a:tc>
                  <a:txBody>
                    <a:bodyPr/>
                    <a:lstStyle/>
                    <a:p>
                      <a:r>
                        <a:rPr lang="en-CA" sz="1800" b="1" dirty="0">
                          <a:latin typeface="Calibri" panose="020F0502020204030204" pitchFamily="34" charset="0"/>
                          <a:ea typeface="Calibri" panose="020F0502020204030204" pitchFamily="34" charset="0"/>
                          <a:cs typeface="Calibri" panose="020F0502020204030204" pitchFamily="34" charset="0"/>
                        </a:rPr>
                        <a:t>Wal-Mart’s Sam’s Club</a:t>
                      </a:r>
                    </a:p>
                  </a:txBody>
                  <a:tcPr anchor="ctr"/>
                </a:tc>
                <a:extLst>
                  <a:ext uri="{0D108BD9-81ED-4DB2-BD59-A6C34878D82A}">
                    <a16:rowId xmlns:a16="http://schemas.microsoft.com/office/drawing/2014/main" val="879939026"/>
                  </a:ext>
                </a:extLst>
              </a:tr>
              <a:tr h="632953">
                <a:tc>
                  <a:txBody>
                    <a:bodyPr/>
                    <a:lstStyle/>
                    <a:p>
                      <a:r>
                        <a:rPr lang="en-CA" sz="1800" b="1" dirty="0">
                          <a:latin typeface="Calibri" panose="020F0502020204030204" pitchFamily="34" charset="0"/>
                          <a:ea typeface="Calibri" panose="020F0502020204030204" pitchFamily="34" charset="0"/>
                          <a:cs typeface="Calibri" panose="020F0502020204030204" pitchFamily="34" charset="0"/>
                        </a:rPr>
                        <a:t>Turnover</a:t>
                      </a:r>
                    </a:p>
                  </a:txBody>
                  <a:tcPr anchor="ctr"/>
                </a:tc>
                <a:tc>
                  <a:txBody>
                    <a:bodyPr/>
                    <a:lstStyle/>
                    <a:p>
                      <a:r>
                        <a:rPr lang="en-CA" sz="1800" dirty="0">
                          <a:latin typeface="Calibri" panose="020F0502020204030204" pitchFamily="34" charset="0"/>
                          <a:ea typeface="Calibri" panose="020F0502020204030204" pitchFamily="34" charset="0"/>
                          <a:cs typeface="Calibri" panose="020F0502020204030204" pitchFamily="34" charset="0"/>
                        </a:rPr>
                        <a:t>17% overall, 6% after one year’s employment</a:t>
                      </a:r>
                    </a:p>
                  </a:txBody>
                  <a:tcPr anchor="ctr"/>
                </a:tc>
                <a:tc>
                  <a:txBody>
                    <a:bodyPr/>
                    <a:lstStyle/>
                    <a:p>
                      <a:r>
                        <a:rPr lang="en-CA" sz="1800" dirty="0">
                          <a:latin typeface="Calibri" panose="020F0502020204030204" pitchFamily="34" charset="0"/>
                          <a:ea typeface="Calibri" panose="020F0502020204030204" pitchFamily="34" charset="0"/>
                          <a:cs typeface="Calibri" panose="020F0502020204030204" pitchFamily="34" charset="0"/>
                        </a:rPr>
                        <a:t>44% a year (based on Wal-Mart numbers)</a:t>
                      </a:r>
                    </a:p>
                  </a:txBody>
                  <a:tcPr anchor="ctr"/>
                </a:tc>
                <a:extLst>
                  <a:ext uri="{0D108BD9-81ED-4DB2-BD59-A6C34878D82A}">
                    <a16:rowId xmlns:a16="http://schemas.microsoft.com/office/drawing/2014/main" val="2107436609"/>
                  </a:ext>
                </a:extLst>
              </a:tr>
              <a:tr h="405312">
                <a:tc>
                  <a:txBody>
                    <a:bodyPr/>
                    <a:lstStyle/>
                    <a:p>
                      <a:r>
                        <a:rPr lang="en-CA" sz="1800" b="1" dirty="0">
                          <a:latin typeface="Calibri" panose="020F0502020204030204" pitchFamily="34" charset="0"/>
                          <a:ea typeface="Calibri" panose="020F0502020204030204" pitchFamily="34" charset="0"/>
                          <a:cs typeface="Calibri" panose="020F0502020204030204" pitchFamily="34" charset="0"/>
                        </a:rPr>
                        <a:t>Turnover Cost (estimates)</a:t>
                      </a:r>
                    </a:p>
                  </a:txBody>
                  <a:tcPr anchor="ctr"/>
                </a:tc>
                <a:tc>
                  <a:txBody>
                    <a:bodyPr/>
                    <a:lstStyle/>
                    <a:p>
                      <a:r>
                        <a:rPr lang="en-CA" sz="1800" dirty="0">
                          <a:latin typeface="Calibri" panose="020F0502020204030204" pitchFamily="34" charset="0"/>
                          <a:ea typeface="Calibri" panose="020F0502020204030204" pitchFamily="34" charset="0"/>
                          <a:cs typeface="Calibri" panose="020F0502020204030204" pitchFamily="34" charset="0"/>
                        </a:rPr>
                        <a:t>$244 million</a:t>
                      </a:r>
                    </a:p>
                  </a:txBody>
                  <a:tcPr anchor="ctr"/>
                </a:tc>
                <a:tc>
                  <a:txBody>
                    <a:bodyPr/>
                    <a:lstStyle/>
                    <a:p>
                      <a:r>
                        <a:rPr lang="en-CA" sz="1800" dirty="0">
                          <a:latin typeface="Calibri" panose="020F0502020204030204" pitchFamily="34" charset="0"/>
                          <a:ea typeface="Calibri" panose="020F0502020204030204" pitchFamily="34" charset="0"/>
                          <a:cs typeface="Calibri" panose="020F0502020204030204" pitchFamily="34" charset="0"/>
                        </a:rPr>
                        <a:t>$612 million</a:t>
                      </a:r>
                    </a:p>
                  </a:txBody>
                  <a:tcPr anchor="ctr"/>
                </a:tc>
                <a:extLst>
                  <a:ext uri="{0D108BD9-81ED-4DB2-BD59-A6C34878D82A}">
                    <a16:rowId xmlns:a16="http://schemas.microsoft.com/office/drawing/2014/main" val="3128108839"/>
                  </a:ext>
                </a:extLst>
              </a:tr>
            </a:tbl>
          </a:graphicData>
        </a:graphic>
      </p:graphicFrame>
    </p:spTree>
    <p:extLst>
      <p:ext uri="{BB962C8B-B14F-4D97-AF65-F5344CB8AC3E}">
        <p14:creationId xmlns:p14="http://schemas.microsoft.com/office/powerpoint/2010/main" val="131044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indoor, screenshot&#10;&#10;Description automatically generated">
            <a:extLst>
              <a:ext uri="{FF2B5EF4-FFF2-40B4-BE49-F238E27FC236}">
                <a16:creationId xmlns:a16="http://schemas.microsoft.com/office/drawing/2014/main" id="{BAD31BA8-30BA-A990-298C-1F02AB948CE3}"/>
              </a:ext>
            </a:extLst>
          </p:cNvPr>
          <p:cNvPicPr>
            <a:picLocks noChangeAspect="1"/>
          </p:cNvPicPr>
          <p:nvPr/>
        </p:nvPicPr>
        <p:blipFill>
          <a:blip r:embed="rId3"/>
          <a:stretch>
            <a:fillRect/>
          </a:stretch>
        </p:blipFill>
        <p:spPr>
          <a:xfrm rot="21276187">
            <a:off x="719038" y="318881"/>
            <a:ext cx="4758913" cy="6220235"/>
          </a:xfrm>
          <a:prstGeom prst="rect">
            <a:avLst/>
          </a:prstGeom>
          <a:ln>
            <a:solidFill>
              <a:srgbClr val="1EAAA1"/>
            </a:solidFill>
          </a:ln>
        </p:spPr>
      </p:pic>
      <p:pic>
        <p:nvPicPr>
          <p:cNvPr id="7" name="Picture 6" descr="Graphical user interface, text, letter&#10;&#10;Description automatically generated">
            <a:extLst>
              <a:ext uri="{FF2B5EF4-FFF2-40B4-BE49-F238E27FC236}">
                <a16:creationId xmlns:a16="http://schemas.microsoft.com/office/drawing/2014/main" id="{FB11C8EC-94E0-4850-BFEF-6D4302DE2A6C}"/>
              </a:ext>
            </a:extLst>
          </p:cNvPr>
          <p:cNvPicPr>
            <a:picLocks noChangeAspect="1"/>
          </p:cNvPicPr>
          <p:nvPr/>
        </p:nvPicPr>
        <p:blipFill>
          <a:blip r:embed="rId4"/>
          <a:stretch>
            <a:fillRect/>
          </a:stretch>
        </p:blipFill>
        <p:spPr>
          <a:xfrm>
            <a:off x="5920158" y="959532"/>
            <a:ext cx="5834776" cy="4938932"/>
          </a:xfrm>
          <a:prstGeom prst="rect">
            <a:avLst/>
          </a:prstGeom>
          <a:ln>
            <a:solidFill>
              <a:srgbClr val="1EAAA1"/>
            </a:solidFill>
          </a:ln>
        </p:spPr>
      </p:pic>
    </p:spTree>
    <p:extLst>
      <p:ext uri="{BB962C8B-B14F-4D97-AF65-F5344CB8AC3E}">
        <p14:creationId xmlns:p14="http://schemas.microsoft.com/office/powerpoint/2010/main" val="86542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402100" y="1212300"/>
            <a:ext cx="11585400" cy="907900"/>
          </a:xfrm>
          <a:prstGeom prst="rect">
            <a:avLst/>
          </a:prstGeom>
          <a:noFill/>
          <a:ln>
            <a:noFill/>
          </a:ln>
        </p:spPr>
        <p:txBody>
          <a:bodyPr spcFirstLastPara="1" wrap="square" lIns="91425" tIns="45700" rIns="91425" bIns="45700" anchor="t" anchorCtr="0">
            <a:spAutoFit/>
          </a:bodyPr>
          <a:lstStyle/>
          <a:p>
            <a:r>
              <a:rPr lang="en-US" sz="2800" dirty="0">
                <a:solidFill>
                  <a:srgbClr val="1EAAA1"/>
                </a:solidFill>
                <a:latin typeface="Calibri"/>
                <a:ea typeface="Calibri"/>
                <a:cs typeface="Calibri"/>
                <a:sym typeface="Calibri"/>
              </a:rPr>
              <a:t>Employers: </a:t>
            </a:r>
            <a:endParaRPr lang="en-CA" dirty="0"/>
          </a:p>
          <a:p>
            <a:pPr marL="0" marR="0" lvl="0" indent="0" algn="l" rtl="0">
              <a:spcBef>
                <a:spcPts val="0"/>
              </a:spcBef>
              <a:spcAft>
                <a:spcPts val="0"/>
              </a:spcAft>
              <a:buNone/>
            </a:pPr>
            <a:r>
              <a:rPr lang="en-US" sz="2500" dirty="0">
                <a:solidFill>
                  <a:schemeClr val="dk1"/>
                </a:solidFill>
                <a:latin typeface="Calibri"/>
                <a:ea typeface="Calibri"/>
                <a:cs typeface="Calibri"/>
                <a:sym typeface="Calibri"/>
              </a:rPr>
              <a:t>97% of Living Wage Employers* reported at least one benefit</a:t>
            </a:r>
            <a:endParaRPr lang="en-US" sz="2500" dirty="0">
              <a:solidFill>
                <a:schemeClr val="dk1"/>
              </a:solidFill>
              <a:latin typeface="Calibri"/>
              <a:cs typeface="Calibri"/>
            </a:endParaRPr>
          </a:p>
        </p:txBody>
      </p:sp>
      <p:sp>
        <p:nvSpPr>
          <p:cNvPr id="134" name="Google Shape;134;p5"/>
          <p:cNvSpPr txBox="1"/>
          <p:nvPr/>
        </p:nvSpPr>
        <p:spPr>
          <a:xfrm>
            <a:off x="402102" y="442800"/>
            <a:ext cx="47274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1EAAA1"/>
                </a:solidFill>
                <a:latin typeface="Calibri"/>
                <a:ea typeface="Calibri"/>
                <a:cs typeface="Calibri"/>
                <a:sym typeface="Calibri"/>
              </a:rPr>
              <a:t>Who Benefits?</a:t>
            </a:r>
            <a:endParaRPr sz="4400" b="1"/>
          </a:p>
        </p:txBody>
      </p:sp>
      <p:sp>
        <p:nvSpPr>
          <p:cNvPr id="135" name="Google Shape;135;p5"/>
          <p:cNvSpPr txBox="1"/>
          <p:nvPr/>
        </p:nvSpPr>
        <p:spPr>
          <a:xfrm>
            <a:off x="9683931" y="940526"/>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36" name="Google Shape;136;p5"/>
          <p:cNvGraphicFramePr/>
          <p:nvPr>
            <p:extLst>
              <p:ext uri="{D42A27DB-BD31-4B8C-83A1-F6EECF244321}">
                <p14:modId xmlns:p14="http://schemas.microsoft.com/office/powerpoint/2010/main" val="2492090680"/>
              </p:ext>
            </p:extLst>
          </p:nvPr>
        </p:nvGraphicFramePr>
        <p:xfrm>
          <a:off x="1151100" y="2254400"/>
          <a:ext cx="9889800" cy="3979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0632738-2A04-9908-ACE9-1AF640EA7737}"/>
              </a:ext>
            </a:extLst>
          </p:cNvPr>
          <p:cNvSpPr txBox="1"/>
          <p:nvPr/>
        </p:nvSpPr>
        <p:spPr>
          <a:xfrm>
            <a:off x="1083879" y="6240517"/>
            <a:ext cx="44379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panose="020F0502020204030204" pitchFamily="34" charset="0"/>
                <a:ea typeface="Calibri" panose="020F0502020204030204" pitchFamily="34" charset="0"/>
                <a:cs typeface="Calibri" panose="020F0502020204030204" pitchFamily="34" charset="0"/>
              </a:rPr>
              <a:t>*According to B.C. Living Wage surveys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1C9D14E824044BBE8EE0F3EC6AE8FE" ma:contentTypeVersion="4" ma:contentTypeDescription="Create a new document." ma:contentTypeScope="" ma:versionID="ada638732c58d93a8b705cd66fc59120">
  <xsd:schema xmlns:xsd="http://www.w3.org/2001/XMLSchema" xmlns:xs="http://www.w3.org/2001/XMLSchema" xmlns:p="http://schemas.microsoft.com/office/2006/metadata/properties" xmlns:ns2="8b5bd795-5887-49d2-a938-9c3e6484c904" xmlns:ns3="28b2106d-6623-4883-a73b-96d270c6de68" targetNamespace="http://schemas.microsoft.com/office/2006/metadata/properties" ma:root="true" ma:fieldsID="e05422909639d3baeaa17d2dcaf5e028" ns2:_="" ns3:_="">
    <xsd:import namespace="8b5bd795-5887-49d2-a938-9c3e6484c904"/>
    <xsd:import namespace="28b2106d-6623-4883-a73b-96d270c6de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bd795-5887-49d2-a938-9c3e6484c9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106d-6623-4883-a73b-96d270c6de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8b2106d-6623-4883-a73b-96d270c6de68">
      <UserInfo>
        <DisplayName>April Harrison</DisplayName>
        <AccountId>6</AccountId>
        <AccountType/>
      </UserInfo>
    </SharedWithUsers>
  </documentManagement>
</p:properties>
</file>

<file path=customXml/itemProps1.xml><?xml version="1.0" encoding="utf-8"?>
<ds:datastoreItem xmlns:ds="http://schemas.openxmlformats.org/officeDocument/2006/customXml" ds:itemID="{37591DE3-B230-4E19-863B-0A70D8BCC413}">
  <ds:schemaRefs>
    <ds:schemaRef ds:uri="http://schemas.microsoft.com/sharepoint/v3/contenttype/forms"/>
  </ds:schemaRefs>
</ds:datastoreItem>
</file>

<file path=customXml/itemProps2.xml><?xml version="1.0" encoding="utf-8"?>
<ds:datastoreItem xmlns:ds="http://schemas.openxmlformats.org/officeDocument/2006/customXml" ds:itemID="{F4B007F6-6BD5-494B-8159-E01D491CDE53}">
  <ds:schemaRefs>
    <ds:schemaRef ds:uri="28b2106d-6623-4883-a73b-96d270c6de68"/>
    <ds:schemaRef ds:uri="8b5bd795-5887-49d2-a938-9c3e6484c9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C953C3-A8AD-4AC7-967A-C4CA1538E1D7}">
  <ds:schemaRefs>
    <ds:schemaRef ds:uri="28b2106d-6623-4883-a73b-96d270c6de6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5733</TotalTime>
  <Words>3158</Words>
  <Application>Microsoft Office PowerPoint</Application>
  <PresentationFormat>Widescreen</PresentationFormat>
  <Paragraphs>212</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Noto Sans Symbols</vt:lpstr>
      <vt:lpstr>Nunito Sans</vt:lpstr>
      <vt:lpstr>Open Sans</vt:lpstr>
      <vt:lpstr>Open Sans Light</vt:lpstr>
      <vt:lpstr>OpenSans-Bold</vt:lpstr>
      <vt:lpstr>Office Theme</vt:lpstr>
      <vt:lpstr>    Tessa Penich Vibrant Communities Calgary Member of the Alberta Living Wage Network</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we’ve heard from our certified employers</vt:lpstr>
      <vt:lpstr>PowerPoint Presentation</vt:lpstr>
      <vt:lpstr>PowerPoint Presentation</vt:lpstr>
      <vt:lpstr>What we’ve heard from our certified employers</vt:lpstr>
      <vt:lpstr>PowerPoint Presentation</vt:lpstr>
      <vt:lpstr>PowerPoint Presentation</vt:lpstr>
      <vt:lpstr>PowerPoint Presentation</vt:lpstr>
      <vt:lpstr>PowerPoint Presentation</vt:lpstr>
      <vt:lpstr>PowerPoint Presentation</vt:lpstr>
      <vt:lpstr>Part of a Bigger Picture</vt:lpstr>
      <vt:lpstr>PowerPoint Presentation</vt:lpstr>
      <vt:lpstr>PowerPoint Presentation</vt:lpstr>
      <vt:lpstr>Thank you!  For more information:  IG: @livingwageab livingwagealberta.ca  Tessa Penich: tessa@vibrantcalgary.com  Ryan Lacanilao: coordinator@livingwagealberta.ca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[Stakeholder]</dc:title>
  <dc:creator>Ryan Lacanilao</dc:creator>
  <cp:lastModifiedBy>Tessa Penich</cp:lastModifiedBy>
  <cp:revision>15</cp:revision>
  <dcterms:created xsi:type="dcterms:W3CDTF">2021-11-16T06:26:16Z</dcterms:created>
  <dcterms:modified xsi:type="dcterms:W3CDTF">2023-04-11T18:09:41Z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0x010100711C9D14E824044BBE8EE0F3EC6AE8FE</vt:lpwstr>
  </property>
</Properties>
</file>